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75" r:id="rId4"/>
    <p:sldId id="257" r:id="rId5"/>
    <p:sldId id="263" r:id="rId6"/>
    <p:sldId id="264" r:id="rId7"/>
    <p:sldId id="259" r:id="rId8"/>
    <p:sldId id="260" r:id="rId9"/>
    <p:sldId id="281" r:id="rId10"/>
    <p:sldId id="282" r:id="rId11"/>
    <p:sldId id="283" r:id="rId12"/>
    <p:sldId id="261" r:id="rId13"/>
    <p:sldId id="278" r:id="rId14"/>
    <p:sldId id="284" r:id="rId15"/>
    <p:sldId id="265" r:id="rId16"/>
    <p:sldId id="274" r:id="rId17"/>
    <p:sldId id="276" r:id="rId18"/>
    <p:sldId id="280" r:id="rId19"/>
    <p:sldId id="266" r:id="rId20"/>
    <p:sldId id="267" r:id="rId21"/>
    <p:sldId id="268" r:id="rId22"/>
    <p:sldId id="271" r:id="rId23"/>
    <p:sldId id="286" r:id="rId24"/>
    <p:sldId id="285" r:id="rId25"/>
    <p:sldId id="272" r:id="rId26"/>
    <p:sldId id="27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093BF-199B-42B4-985D-7A651BF469B8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6EE070-412D-46C2-9B92-CF86EB637E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8704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포켓몬스터 골드는 </a:t>
            </a:r>
            <a:r>
              <a:rPr lang="en-US" altLang="ko-KR" dirty="0"/>
              <a:t>1999</a:t>
            </a:r>
            <a:r>
              <a:rPr lang="ko-KR" altLang="en-US" dirty="0"/>
              <a:t>년 게임 프리크 에서 개발된 </a:t>
            </a:r>
            <a:r>
              <a:rPr lang="en-US" altLang="ko-KR" dirty="0"/>
              <a:t>RPG </a:t>
            </a:r>
            <a:r>
              <a:rPr lang="ko-KR" altLang="en-US" dirty="0"/>
              <a:t>게임입니다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게임보이 플랫폼으로 발매되었고 해당 시리즈 중에서 </a:t>
            </a:r>
            <a:r>
              <a:rPr lang="en-US" altLang="ko-KR" dirty="0"/>
              <a:t>2</a:t>
            </a:r>
            <a:r>
              <a:rPr lang="ko-KR" altLang="en-US" dirty="0"/>
              <a:t>세대에 해당됩니다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9CB15-3C74-45B3-9D39-44BE6E57F23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04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B1877-D8B8-4D24-825E-E1CB6E1BA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EA4870-BEAF-47B0-A9E2-26DAAC97F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E750DC-3DE3-4597-9AF9-1CBFF8915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D75128-64BE-48CE-BF0E-E9960B4BD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24498-14F8-46F2-868D-6C639E00D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2628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2AE5B-22C8-42AD-AA94-58900DE33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6CF8DD-F4E9-4AB7-82D3-60535FCEA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E8CAE-F733-4E9B-AFFD-DA8015678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F7E342-F191-4D65-A374-F9BFC08CA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22DB63-BAED-485E-8A80-27D8A5FA8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23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01D1B4-B11E-4A89-81EC-B8DD98502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77A772-A2BF-49EC-9C3E-0CF7D11D2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6D2CA92-1000-4BDF-86EF-9338814A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E6F0B-8CD2-4DAC-8ED1-DC9F70713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2FFBAD-9C14-4C87-BFC4-BE76839A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957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65F80E-CB70-4AA3-AC7E-A4ED95EC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8D8D36-7D96-455B-9820-CEA23C7D5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0AA0C9-ACB6-488E-98F1-2822AFD85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9CC860-5451-43CC-ACE3-CE5F6BAB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47D823-F9F4-42A2-A05E-A2B3B844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85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1A82F-A24A-4E17-A125-BBB5C3962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074B1A-26DC-4668-9CEC-98AC8426D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9D756-AA81-453C-B11F-6BA09F732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921E6F-F2BC-45A4-B4A0-95013CE2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34342B-64DE-4A4F-B831-6E40D339D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212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0808B-0AC5-4884-AB83-8E07452E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7B13AD-6A02-4269-AF91-752AB97F7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84DEA77-F46B-4693-8655-7C9B59759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7DA08D-1707-4DB8-99BC-4D5C7A7C8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2F8D87-9FCA-43E2-B233-A4094E2C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93C2E1-94B9-410F-86F1-51149619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9586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C02091-B129-4278-A53F-B6A43A6A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188364-869E-4387-9073-3D1903404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86E44B-D6D9-4730-AED5-70AE07D29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9BA28A-4DFC-4A58-89E2-87715BC98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E65854-E385-48D2-AE30-C7B2628C22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9C31F0E-7D21-4436-B502-D161B04B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581A5BA-E3CF-49F3-957B-760A0B8E6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864981-4CC3-46E6-A778-ED361637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248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3CF080-9D45-432B-8B32-86A34D0E4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3CB7CC7-BADE-406D-A40F-D0DCE5013A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A61B35-E438-4EC2-AC88-4A06F12C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850776-1396-47CD-8777-00992CD02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1280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076030-D60D-4F03-A89A-88C7EB509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DF9C97-7E13-4B61-A35F-C0E4C60A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D765FB-030D-46A4-B068-83AD61BAC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477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4645C0-3202-4AE7-9D02-B81B465B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AEE7E2-230C-4A6E-AC7B-FB417A79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FAA24F-8D7C-4613-8AD7-8BF7E54C0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80FD15-309D-4C7D-AFB8-91E79499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C4ABFF-DF0F-4878-B5B4-FDD43362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79E9C11-DFA7-46BA-A348-7B1CE486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5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8BE2D-3307-4B69-8EF2-0F5367576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2F88C1D-FDA3-415B-AA9B-05131AEE7D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A9CC94-C6F8-4463-90C9-193528460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CC485C-5FCF-47AB-BF78-7F583391F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514E11-CBC6-4339-9D9A-F517F7162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CCFADEC-2106-4DE7-9998-31383852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52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DAF3A6-C212-47C3-AFAD-4F8C767BD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C89C3A-CDA1-45C1-8019-A58EC6CFD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113C1B-E48C-4AE9-8DFD-0F9D183E4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15F54-78CE-4BBD-8CDB-5EF2593FA11B}" type="datetimeFigureOut">
              <a:rPr lang="ko-KR" altLang="en-US" smtClean="0"/>
              <a:t>2021-08-21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BFA30F-C65B-49C1-9EFE-664EB430DD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09CBF9-2192-4088-A779-29D623C61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F5BD8-5B75-4B70-AB5B-0F94955F69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2629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0EC15E-29DB-4311-BC74-937C68AA001C}"/>
              </a:ext>
            </a:extLst>
          </p:cNvPr>
          <p:cNvSpPr txBox="1"/>
          <p:nvPr/>
        </p:nvSpPr>
        <p:spPr>
          <a:xfrm>
            <a:off x="9398466" y="6488668"/>
            <a:ext cx="279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장규석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37DDE55-4C47-448E-87E5-5CFF9C39F468}"/>
              </a:ext>
            </a:extLst>
          </p:cNvPr>
          <p:cNvSpPr txBox="1">
            <a:spLocks/>
          </p:cNvSpPr>
          <p:nvPr/>
        </p:nvSpPr>
        <p:spPr>
          <a:xfrm>
            <a:off x="1565096" y="501578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Windows</a:t>
            </a:r>
            <a:r>
              <a:rPr lang="ko-KR" altLang="en-US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API</a:t>
            </a:r>
            <a:br>
              <a:rPr lang="en-US" altLang="ko-KR" b="1" dirty="0">
                <a:latin typeface="Neo둥근모" panose="02010509060201040203" pitchFamily="1" charset="-127"/>
                <a:ea typeface="Neo둥근모" panose="02010509060201040203" pitchFamily="1" charset="-127"/>
              </a:rPr>
            </a:br>
            <a:r>
              <a:rPr lang="ko-KR" altLang="en-US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프로젝트</a:t>
            </a:r>
          </a:p>
        </p:txBody>
      </p:sp>
      <p:pic>
        <p:nvPicPr>
          <p:cNvPr id="6" name="Picture 2" descr="signoAPI (Windows) [Single User License]">
            <a:extLst>
              <a:ext uri="{FF2B5EF4-FFF2-40B4-BE49-F238E27FC236}">
                <a16:creationId xmlns:a16="http://schemas.microsoft.com/office/drawing/2014/main" id="{A7DC2955-6539-4FF8-90D6-364B3A1FA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2645">
            <a:off x="1775835" y="3475848"/>
            <a:ext cx="1952571" cy="19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325D2CF-1FC2-49B2-8AD1-0D3855BBA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7734">
            <a:off x="8247134" y="3729906"/>
            <a:ext cx="1619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212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09B17840-E3D0-450D-83D1-BAEBA7C9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83" y="1378060"/>
            <a:ext cx="3564054" cy="5393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BECFFF-ED09-4113-9547-D297A1BF1539}"/>
              </a:ext>
            </a:extLst>
          </p:cNvPr>
          <p:cNvSpPr txBox="1"/>
          <p:nvPr/>
        </p:nvSpPr>
        <p:spPr>
          <a:xfrm>
            <a:off x="299115" y="329407"/>
            <a:ext cx="602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Neo둥근모" panose="02010509060201040203" pitchFamily="1" charset="-127"/>
              </a:rPr>
              <a:t>DataLoadManager</a:t>
            </a:r>
            <a:endParaRPr lang="ko-KR" altLang="en-US" dirty="0">
              <a:latin typeface="+mj-lt"/>
              <a:ea typeface="Neo둥근모" panose="02010509060201040203" pitchFamily="1" charset="-127"/>
            </a:endParaRPr>
          </a:p>
        </p:txBody>
      </p:sp>
      <p:graphicFrame>
        <p:nvGraphicFramePr>
          <p:cNvPr id="11" name="표 4">
            <a:extLst>
              <a:ext uri="{FF2B5EF4-FFF2-40B4-BE49-F238E27FC236}">
                <a16:creationId xmlns:a16="http://schemas.microsoft.com/office/drawing/2014/main" id="{B22485A4-F104-4E8B-93BD-EE455ADA8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461669"/>
              </p:ext>
            </p:extLst>
          </p:nvPr>
        </p:nvGraphicFramePr>
        <p:xfrm>
          <a:off x="3994483" y="1378060"/>
          <a:ext cx="7898402" cy="11515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9201">
                  <a:extLst>
                    <a:ext uri="{9D8B030D-6E8A-4147-A177-3AD203B41FA5}">
                      <a16:colId xmlns:a16="http://schemas.microsoft.com/office/drawing/2014/main" val="70038971"/>
                    </a:ext>
                  </a:extLst>
                </a:gridCol>
                <a:gridCol w="3949201">
                  <a:extLst>
                    <a:ext uri="{9D8B030D-6E8A-4147-A177-3AD203B41FA5}">
                      <a16:colId xmlns:a16="http://schemas.microsoft.com/office/drawing/2014/main" val="2088036025"/>
                    </a:ext>
                  </a:extLst>
                </a:gridCol>
              </a:tblGrid>
              <a:tr h="380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GetFrontPokemonImageRect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포켓몬 앞모습 이미지 영역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207068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GetFrontPokemonImageRect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포켓몬 뒷모습 이미지 영역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092564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GetStringData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게임 텍스트 문구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487896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CC0C7FEB-9581-4271-8D81-628C1AF564CC}"/>
              </a:ext>
            </a:extLst>
          </p:cNvPr>
          <p:cNvGrpSpPr/>
          <p:nvPr/>
        </p:nvGrpSpPr>
        <p:grpSpPr>
          <a:xfrm>
            <a:off x="4060273" y="2693440"/>
            <a:ext cx="3124200" cy="2360057"/>
            <a:chOff x="125837" y="537470"/>
            <a:chExt cx="3124200" cy="2360057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E7ED909-6BE2-4CEF-9483-DF89D88BD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837" y="906802"/>
              <a:ext cx="3124200" cy="199072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CA692D-6301-43A4-8091-E3E7779C426C}"/>
                </a:ext>
              </a:extLst>
            </p:cNvPr>
            <p:cNvSpPr txBox="1"/>
            <p:nvPr/>
          </p:nvSpPr>
          <p:spPr>
            <a:xfrm>
              <a:off x="125837" y="537470"/>
              <a:ext cx="209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DataLoadManager</a:t>
              </a:r>
              <a:endPara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7B2C034-41D0-40BB-8B7C-AC5CE8664CE0}"/>
              </a:ext>
            </a:extLst>
          </p:cNvPr>
          <p:cNvSpPr txBox="1"/>
          <p:nvPr/>
        </p:nvSpPr>
        <p:spPr>
          <a:xfrm>
            <a:off x="4060272" y="5175225"/>
            <a:ext cx="29864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eo둥근모" panose="02010509060201040203" pitchFamily="1" charset="-127"/>
                <a:ea typeface="Neo둥근모" panose="02010509060201040203" pitchFamily="1" charset="-127"/>
              </a:rPr>
              <a:t>Data, Description </a:t>
            </a:r>
            <a:r>
              <a:rPr lang="ko-KR" altLang="en-US" sz="1100" dirty="0">
                <a:latin typeface="Neo둥근모" panose="02010509060201040203" pitchFamily="1" charset="-127"/>
                <a:ea typeface="Neo둥근모" panose="02010509060201040203" pitchFamily="1" charset="-127"/>
              </a:rPr>
              <a:t>들의 경우 크기가 크지 않아 게임 시작 시 로드 해도 양호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D1C8B-EE06-4364-A07B-C152B3E9BDB3}"/>
              </a:ext>
            </a:extLst>
          </p:cNvPr>
          <p:cNvSpPr txBox="1"/>
          <p:nvPr/>
        </p:nvSpPr>
        <p:spPr>
          <a:xfrm>
            <a:off x="4060272" y="5606112"/>
            <a:ext cx="38169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Neo둥근모" panose="02010509060201040203" pitchFamily="1" charset="-127"/>
                <a:ea typeface="Neo둥근모" panose="02010509060201040203" pitchFamily="1" charset="-127"/>
              </a:rPr>
              <a:t>Map </a:t>
            </a:r>
            <a:r>
              <a:rPr lang="ko-KR" altLang="en-US" sz="1100" dirty="0">
                <a:latin typeface="Neo둥근모" panose="02010509060201040203" pitchFamily="1" charset="-127"/>
                <a:ea typeface="Neo둥근모" panose="02010509060201040203" pitchFamily="1" charset="-127"/>
              </a:rPr>
              <a:t>이미지 파일도 낮은 해상도이기 때문에 미리 로드</a:t>
            </a:r>
          </a:p>
        </p:txBody>
      </p:sp>
    </p:spTree>
    <p:extLst>
      <p:ext uri="{BB962C8B-B14F-4D97-AF65-F5344CB8AC3E}">
        <p14:creationId xmlns:p14="http://schemas.microsoft.com/office/powerpoint/2010/main" val="3165785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FEB2C76-D844-4180-85E7-AD418490B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5" y="1378060"/>
            <a:ext cx="3598393" cy="290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C1EB9-F072-4BFA-B4A0-D0779AACDC0C}"/>
              </a:ext>
            </a:extLst>
          </p:cNvPr>
          <p:cNvSpPr txBox="1"/>
          <p:nvPr/>
        </p:nvSpPr>
        <p:spPr>
          <a:xfrm>
            <a:off x="299115" y="329407"/>
            <a:ext cx="602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Neo둥근모" panose="02010509060201040203" pitchFamily="1" charset="-127"/>
              </a:rPr>
              <a:t>RunManager::Run</a:t>
            </a:r>
            <a:endParaRPr lang="ko-KR" altLang="en-US" dirty="0">
              <a:latin typeface="+mj-lt"/>
              <a:ea typeface="Neo둥근모" panose="02010509060201040203" pitchFamily="1" charset="-127"/>
            </a:endParaRPr>
          </a:p>
        </p:txBody>
      </p:sp>
      <p:graphicFrame>
        <p:nvGraphicFramePr>
          <p:cNvPr id="7" name="표 4">
            <a:extLst>
              <a:ext uri="{FF2B5EF4-FFF2-40B4-BE49-F238E27FC236}">
                <a16:creationId xmlns:a16="http://schemas.microsoft.com/office/drawing/2014/main" id="{A67500C4-D025-4F74-9865-5BA32325FE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16506"/>
              </p:ext>
            </p:extLst>
          </p:nvPr>
        </p:nvGraphicFramePr>
        <p:xfrm>
          <a:off x="3994483" y="1378060"/>
          <a:ext cx="7898402" cy="192285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9201">
                  <a:extLst>
                    <a:ext uri="{9D8B030D-6E8A-4147-A177-3AD203B41FA5}">
                      <a16:colId xmlns:a16="http://schemas.microsoft.com/office/drawing/2014/main" val="70038971"/>
                    </a:ext>
                  </a:extLst>
                </a:gridCol>
                <a:gridCol w="3949201">
                  <a:extLst>
                    <a:ext uri="{9D8B030D-6E8A-4147-A177-3AD203B41FA5}">
                      <a16:colId xmlns:a16="http://schemas.microsoft.com/office/drawing/2014/main" val="2088036025"/>
                    </a:ext>
                  </a:extLst>
                </a:gridCol>
              </a:tblGrid>
              <a:tr h="380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SetFunc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draw,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update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포인터 설정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207068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SetTarget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멀티 스레드로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_SetTarget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호출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092564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_SetTarget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target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지정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전환 시간 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487896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SetTargetWithoutFade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target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지정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전환 시간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117854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Init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초기화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59987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6EE4FCA-24FF-450F-812B-CDD802E0A805}"/>
              </a:ext>
            </a:extLst>
          </p:cNvPr>
          <p:cNvSpPr txBox="1"/>
          <p:nvPr/>
        </p:nvSpPr>
        <p:spPr>
          <a:xfrm>
            <a:off x="400049" y="809625"/>
            <a:ext cx="46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-&gt; </a:t>
            </a:r>
            <a:r>
              <a:rPr lang="ko-KR" altLang="en-US" sz="1400" dirty="0"/>
              <a:t>실제 </a:t>
            </a:r>
            <a:r>
              <a:rPr lang="en-US" altLang="ko-KR" sz="1400" dirty="0"/>
              <a:t>Update</a:t>
            </a:r>
            <a:r>
              <a:rPr lang="ko-KR" altLang="en-US" sz="1400" dirty="0"/>
              <a:t>와 </a:t>
            </a:r>
            <a:r>
              <a:rPr lang="en-US" altLang="ko-KR" sz="1400" dirty="0"/>
              <a:t>Draw </a:t>
            </a:r>
            <a:r>
              <a:rPr lang="ko-KR" altLang="en-US" sz="1400" dirty="0"/>
              <a:t>수행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2925C33A-D71F-441D-ADC5-198E62D67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5" y="4887329"/>
            <a:ext cx="3598393" cy="1641264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A7AB2EE5-E8D7-4B1B-8DCF-A10768BD96E1}"/>
              </a:ext>
            </a:extLst>
          </p:cNvPr>
          <p:cNvGrpSpPr/>
          <p:nvPr/>
        </p:nvGrpSpPr>
        <p:grpSpPr>
          <a:xfrm>
            <a:off x="3994483" y="4887328"/>
            <a:ext cx="4300011" cy="1641263"/>
            <a:chOff x="3994483" y="4887329"/>
            <a:chExt cx="3895725" cy="138964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4CD7D73-5869-4DA8-B33A-38F60127BB56}"/>
                </a:ext>
              </a:extLst>
            </p:cNvPr>
            <p:cNvSpPr/>
            <p:nvPr/>
          </p:nvSpPr>
          <p:spPr>
            <a:xfrm>
              <a:off x="3994483" y="4887329"/>
              <a:ext cx="3895724" cy="1389646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8434FB4A-4558-4CE0-B458-AE0E19285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4483" y="4887329"/>
              <a:ext cx="3390900" cy="30480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4993E3-FEA6-4772-8A1C-002A213B6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4483" y="5192129"/>
              <a:ext cx="3895725" cy="33337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7203602D-9634-4442-B396-1FBFD8458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4483" y="5629275"/>
              <a:ext cx="2990850" cy="4191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6F658ED-2AE3-4B3A-945A-4F0EAE3D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94483" y="6048375"/>
              <a:ext cx="2943225" cy="2286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98DEA6B-D5F9-403C-9A03-CFBE42225FEF}"/>
              </a:ext>
            </a:extLst>
          </p:cNvPr>
          <p:cNvSpPr txBox="1"/>
          <p:nvPr/>
        </p:nvSpPr>
        <p:spPr>
          <a:xfrm>
            <a:off x="5865881" y="3863288"/>
            <a:ext cx="565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BaseClass</a:t>
            </a:r>
            <a:r>
              <a:rPr lang="ko-KR" altLang="en-US" sz="1200" dirty="0"/>
              <a:t>를 상속하는 클래스들이 </a:t>
            </a:r>
            <a:r>
              <a:rPr lang="en-US" altLang="ko-KR" sz="1200" dirty="0"/>
              <a:t>FSM</a:t>
            </a:r>
            <a:r>
              <a:rPr lang="ko-KR" altLang="en-US" sz="1200" dirty="0"/>
              <a:t>처럼 구성되어 </a:t>
            </a:r>
            <a:endParaRPr lang="en-US" altLang="ko-KR" sz="1200" dirty="0"/>
          </a:p>
          <a:p>
            <a:r>
              <a:rPr lang="ko-KR" altLang="en-US" sz="1200" dirty="0"/>
              <a:t>상태 전이가 일어나는 것처럼 동작</a:t>
            </a:r>
          </a:p>
        </p:txBody>
      </p:sp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5662BD01-4C4F-41D1-84E2-A8E1F5CCFA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483" y="3394914"/>
            <a:ext cx="1813686" cy="139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30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D65C4AF-DA1E-4145-95E3-6A67974578AB}"/>
              </a:ext>
            </a:extLst>
          </p:cNvPr>
          <p:cNvSpPr txBox="1"/>
          <p:nvPr/>
        </p:nvSpPr>
        <p:spPr>
          <a:xfrm>
            <a:off x="299115" y="329407"/>
            <a:ext cx="602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Neo둥근모" panose="02010509060201040203" pitchFamily="1" charset="-127"/>
              </a:rPr>
              <a:t>GameManager::Game</a:t>
            </a:r>
            <a:endParaRPr lang="ko-KR" altLang="en-US" dirty="0">
              <a:latin typeface="+mj-lt"/>
              <a:ea typeface="Neo둥근모" panose="02010509060201040203" pitchFamily="1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6FEFF1-FF40-49D5-BCC1-6EE84D642E12}"/>
              </a:ext>
            </a:extLst>
          </p:cNvPr>
          <p:cNvSpPr txBox="1"/>
          <p:nvPr/>
        </p:nvSpPr>
        <p:spPr>
          <a:xfrm>
            <a:off x="400049" y="809625"/>
            <a:ext cx="46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-&gt; </a:t>
            </a:r>
            <a:r>
              <a:rPr lang="ko-KR" altLang="en-US" sz="1400" dirty="0"/>
              <a:t>게임의 흐름 제어</a:t>
            </a:r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E7F3F78A-0F16-45CD-937A-1DED64185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5" y="1228288"/>
            <a:ext cx="3326626" cy="3334187"/>
          </a:xfrm>
          <a:prstGeom prst="rect">
            <a:avLst/>
          </a:prstGeom>
        </p:spPr>
      </p:pic>
      <p:pic>
        <p:nvPicPr>
          <p:cNvPr id="14" name="그림 13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33668B75-D82D-4EF3-9AD8-6637D32BE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15" y="4867712"/>
            <a:ext cx="2019300" cy="1524000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35C36156-886B-41B7-AF17-6028F253595C}"/>
              </a:ext>
            </a:extLst>
          </p:cNvPr>
          <p:cNvGrpSpPr/>
          <p:nvPr/>
        </p:nvGrpSpPr>
        <p:grpSpPr>
          <a:xfrm>
            <a:off x="5899730" y="1031488"/>
            <a:ext cx="5033392" cy="5497105"/>
            <a:chOff x="6785555" y="1101872"/>
            <a:chExt cx="5033392" cy="5497105"/>
          </a:xfrm>
        </p:grpSpPr>
        <p:pic>
          <p:nvPicPr>
            <p:cNvPr id="15" name="그림 14" descr="텍스트이(가) 표시된 사진&#10;&#10;자동 생성된 설명">
              <a:extLst>
                <a:ext uri="{FF2B5EF4-FFF2-40B4-BE49-F238E27FC236}">
                  <a16:creationId xmlns:a16="http://schemas.microsoft.com/office/drawing/2014/main" id="{519C3528-8145-41A7-BDC8-117FCED59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555" y="1101872"/>
              <a:ext cx="2352513" cy="403078"/>
            </a:xfrm>
            <a:prstGeom prst="rect">
              <a:avLst/>
            </a:prstGeom>
          </p:spPr>
        </p:pic>
        <p:pic>
          <p:nvPicPr>
            <p:cNvPr id="16" name="그림 15" descr="텍스트이(가) 표시된 사진&#10;&#10;자동 생성된 설명">
              <a:extLst>
                <a:ext uri="{FF2B5EF4-FFF2-40B4-BE49-F238E27FC236}">
                  <a16:creationId xmlns:a16="http://schemas.microsoft.com/office/drawing/2014/main" id="{F422C207-060A-48CA-A1DA-01FC9EACF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5556" y="1792230"/>
              <a:ext cx="2374084" cy="363653"/>
            </a:xfrm>
            <a:prstGeom prst="rect">
              <a:avLst/>
            </a:prstGeom>
          </p:spPr>
        </p:pic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8D1D7C8A-BE96-4EC6-9DFA-F5F9FEA715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8353" y="2467557"/>
              <a:ext cx="2374084" cy="363653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E9CE778-7FFE-4CA0-87FE-F3039BB45DB3}"/>
                </a:ext>
              </a:extLst>
            </p:cNvPr>
            <p:cNvCxnSpPr>
              <a:cxnSpLocks/>
            </p:cNvCxnSpPr>
            <p:nvPr/>
          </p:nvCxnSpPr>
          <p:spPr>
            <a:xfrm>
              <a:off x="7540566" y="1504950"/>
              <a:ext cx="3234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3D1335E-5EDD-40A7-84AE-7A2E4FA32C43}"/>
                </a:ext>
              </a:extLst>
            </p:cNvPr>
            <p:cNvCxnSpPr>
              <a:cxnSpLocks/>
            </p:cNvCxnSpPr>
            <p:nvPr/>
          </p:nvCxnSpPr>
          <p:spPr>
            <a:xfrm>
              <a:off x="7540566" y="2155883"/>
              <a:ext cx="2797" cy="3116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4B195705-42EE-44B9-9970-DC24BF95E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8353" y="3185384"/>
              <a:ext cx="2374084" cy="400627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2AAA1E4-608C-4DF7-82C6-8D2360986939}"/>
                </a:ext>
              </a:extLst>
            </p:cNvPr>
            <p:cNvCxnSpPr/>
            <p:nvPr/>
          </p:nvCxnSpPr>
          <p:spPr>
            <a:xfrm>
              <a:off x="7543363" y="2831210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E26086D-2A7E-4DA2-942D-A11D0323AF9F}"/>
                </a:ext>
              </a:extLst>
            </p:cNvPr>
            <p:cNvCxnSpPr/>
            <p:nvPr/>
          </p:nvCxnSpPr>
          <p:spPr>
            <a:xfrm flipV="1">
              <a:off x="8457763" y="2831210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EA2B9158-277F-4058-93A7-080CA116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8353" y="3940185"/>
              <a:ext cx="2374084" cy="400627"/>
            </a:xfrm>
            <a:prstGeom prst="rect">
              <a:avLst/>
            </a:prstGeom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B3589574-8490-412A-B5AA-C3E4DCB5AAC0}"/>
                </a:ext>
              </a:extLst>
            </p:cNvPr>
            <p:cNvCxnSpPr/>
            <p:nvPr/>
          </p:nvCxnSpPr>
          <p:spPr>
            <a:xfrm>
              <a:off x="7543363" y="3586011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E811E8D3-FC4C-414D-952E-7BB5A958269F}"/>
                </a:ext>
              </a:extLst>
            </p:cNvPr>
            <p:cNvCxnSpPr/>
            <p:nvPr/>
          </p:nvCxnSpPr>
          <p:spPr>
            <a:xfrm flipV="1">
              <a:off x="8457763" y="3586011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그림 25" descr="텍스트이(가) 표시된 사진&#10;&#10;자동 생성된 설명">
              <a:extLst>
                <a:ext uri="{FF2B5EF4-FFF2-40B4-BE49-F238E27FC236}">
                  <a16:creationId xmlns:a16="http://schemas.microsoft.com/office/drawing/2014/main" id="{F82DEB46-3116-4358-81B4-D9349711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8353" y="4694987"/>
              <a:ext cx="2374084" cy="393208"/>
            </a:xfrm>
            <a:prstGeom prst="rect">
              <a:avLst/>
            </a:prstGeom>
          </p:spPr>
        </p:pic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A3046993-1F46-4EF8-9409-60DD92525167}"/>
                </a:ext>
              </a:extLst>
            </p:cNvPr>
            <p:cNvCxnSpPr/>
            <p:nvPr/>
          </p:nvCxnSpPr>
          <p:spPr>
            <a:xfrm>
              <a:off x="7553150" y="4340812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9141FD57-B14E-4834-B7AC-89286D952146}"/>
                </a:ext>
              </a:extLst>
            </p:cNvPr>
            <p:cNvCxnSpPr/>
            <p:nvPr/>
          </p:nvCxnSpPr>
          <p:spPr>
            <a:xfrm flipV="1">
              <a:off x="8457763" y="4340812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 descr="텍스트이(가) 표시된 사진&#10;&#10;자동 생성된 설명">
              <a:extLst>
                <a:ext uri="{FF2B5EF4-FFF2-40B4-BE49-F238E27FC236}">
                  <a16:creationId xmlns:a16="http://schemas.microsoft.com/office/drawing/2014/main" id="{141A63F1-5B00-4FA3-8FD5-196C5A0D6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44865" y="2467557"/>
              <a:ext cx="2374082" cy="363653"/>
            </a:xfrm>
            <a:prstGeom prst="rect">
              <a:avLst/>
            </a:prstGeom>
          </p:spPr>
        </p:pic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5A445A3-7A1D-40B8-8256-D5B8A3265FEC}"/>
                </a:ext>
              </a:extLst>
            </p:cNvPr>
            <p:cNvCxnSpPr/>
            <p:nvPr/>
          </p:nvCxnSpPr>
          <p:spPr>
            <a:xfrm>
              <a:off x="9168029" y="2583670"/>
              <a:ext cx="2768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83339626-B3AC-42FB-8CCA-2CB1025240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437" y="2733274"/>
              <a:ext cx="2824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>
              <a:extLst>
                <a:ext uri="{FF2B5EF4-FFF2-40B4-BE49-F238E27FC236}">
                  <a16:creationId xmlns:a16="http://schemas.microsoft.com/office/drawing/2014/main" id="{0BE13CAC-E1CB-450D-A43C-EDC49A7ECC77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162437" y="2831210"/>
              <a:ext cx="1687584" cy="1411097"/>
            </a:xfrm>
            <a:prstGeom prst="bentConnector3">
              <a:avLst>
                <a:gd name="adj1" fmla="val 29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022E08C5-906A-4EBD-A19E-AEE06CF43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9426" y="2849388"/>
              <a:ext cx="1304491" cy="1204522"/>
            </a:xfrm>
            <a:prstGeom prst="bentConnector3">
              <a:avLst>
                <a:gd name="adj1" fmla="val 10016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그림 33" descr="텍스트이(가) 표시된 사진&#10;&#10;자동 생성된 설명">
              <a:extLst>
                <a:ext uri="{FF2B5EF4-FFF2-40B4-BE49-F238E27FC236}">
                  <a16:creationId xmlns:a16="http://schemas.microsoft.com/office/drawing/2014/main" id="{06097613-A6D1-4158-8A52-AE6EECCFE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88353" y="5442370"/>
              <a:ext cx="2374084" cy="400627"/>
            </a:xfrm>
            <a:prstGeom prst="rect">
              <a:avLst/>
            </a:prstGeom>
          </p:spPr>
        </p:pic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3DB76E4-6BCE-4CCD-B209-C4C1D9036864}"/>
                </a:ext>
              </a:extLst>
            </p:cNvPr>
            <p:cNvCxnSpPr/>
            <p:nvPr/>
          </p:nvCxnSpPr>
          <p:spPr>
            <a:xfrm>
              <a:off x="7572724" y="5088196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D3ECB9B9-BAC9-4868-9EB0-B2D02F7229A5}"/>
                </a:ext>
              </a:extLst>
            </p:cNvPr>
            <p:cNvCxnSpPr/>
            <p:nvPr/>
          </p:nvCxnSpPr>
          <p:spPr>
            <a:xfrm flipV="1">
              <a:off x="8457763" y="5088195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그림 36" descr="텍스트이(가) 표시된 사진&#10;&#10;자동 생성된 설명">
              <a:extLst>
                <a:ext uri="{FF2B5EF4-FFF2-40B4-BE49-F238E27FC236}">
                  <a16:creationId xmlns:a16="http://schemas.microsoft.com/office/drawing/2014/main" id="{CCF523A0-E2DB-4623-92E7-2089ABBB9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788353" y="6197171"/>
              <a:ext cx="2381073" cy="401806"/>
            </a:xfrm>
            <a:prstGeom prst="rect">
              <a:avLst/>
            </a:prstGeom>
          </p:spPr>
        </p:pic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4EA91F5-5FE5-4A4F-80FC-B0414B3976AA}"/>
                </a:ext>
              </a:extLst>
            </p:cNvPr>
            <p:cNvCxnSpPr/>
            <p:nvPr/>
          </p:nvCxnSpPr>
          <p:spPr>
            <a:xfrm>
              <a:off x="7578316" y="5842997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61AAE4EE-E2AD-4407-8F48-2402E36D127A}"/>
                </a:ext>
              </a:extLst>
            </p:cNvPr>
            <p:cNvCxnSpPr/>
            <p:nvPr/>
          </p:nvCxnSpPr>
          <p:spPr>
            <a:xfrm flipV="1">
              <a:off x="8475939" y="5842997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연결선: 꺾임 39">
              <a:extLst>
                <a:ext uri="{FF2B5EF4-FFF2-40B4-BE49-F238E27FC236}">
                  <a16:creationId xmlns:a16="http://schemas.microsoft.com/office/drawing/2014/main" id="{4EACE6F8-E721-486B-A9FF-49324D25A9C4}"/>
                </a:ext>
              </a:extLst>
            </p:cNvPr>
            <p:cNvCxnSpPr>
              <a:stCxn id="37" idx="1"/>
              <a:endCxn id="23" idx="1"/>
            </p:cNvCxnSpPr>
            <p:nvPr/>
          </p:nvCxnSpPr>
          <p:spPr>
            <a:xfrm rot="10800000">
              <a:off x="6788353" y="4140500"/>
              <a:ext cx="12700" cy="225757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id="{EC63D744-A502-4094-BBBF-A22855393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5143" y="1504951"/>
              <a:ext cx="0" cy="287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6728D5E3-9E59-473B-826E-F80D17216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5143" y="2155883"/>
              <a:ext cx="0" cy="287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876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7E9618B-664F-4475-90EE-E269998610BF}"/>
              </a:ext>
            </a:extLst>
          </p:cNvPr>
          <p:cNvGrpSpPr/>
          <p:nvPr/>
        </p:nvGrpSpPr>
        <p:grpSpPr>
          <a:xfrm>
            <a:off x="135556" y="3230886"/>
            <a:ext cx="2419350" cy="2483882"/>
            <a:chOff x="247213" y="2203729"/>
            <a:chExt cx="2419350" cy="2483882"/>
          </a:xfrm>
        </p:grpSpPr>
        <p:pic>
          <p:nvPicPr>
            <p:cNvPr id="5" name="그림 4" descr="텍스트이(가) 표시된 사진&#10;&#10;자동 생성된 설명">
              <a:extLst>
                <a:ext uri="{FF2B5EF4-FFF2-40B4-BE49-F238E27FC236}">
                  <a16:creationId xmlns:a16="http://schemas.microsoft.com/office/drawing/2014/main" id="{281B1931-9420-4AFF-B475-42173B1B0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213" y="2573061"/>
              <a:ext cx="2419350" cy="21145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7C348C-0E02-4F40-A3AC-3D4453B97DC4}"/>
                </a:ext>
              </a:extLst>
            </p:cNvPr>
            <p:cNvSpPr txBox="1"/>
            <p:nvPr/>
          </p:nvSpPr>
          <p:spPr>
            <a:xfrm>
              <a:off x="247213" y="2203729"/>
              <a:ext cx="209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GdiplusElement</a:t>
              </a:r>
              <a:endPara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9973E62-1146-4DCF-81E5-993AC12223BD}"/>
              </a:ext>
            </a:extLst>
          </p:cNvPr>
          <p:cNvSpPr txBox="1"/>
          <p:nvPr/>
        </p:nvSpPr>
        <p:spPr>
          <a:xfrm>
            <a:off x="-1" y="2143"/>
            <a:ext cx="24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rPr>
              <a:t>기타 </a:t>
            </a:r>
            <a:r>
              <a:rPr lang="ko-KR" altLang="en-US" dirty="0" err="1">
                <a:latin typeface="Neo둥근모" panose="02010509060201040203" pitchFamily="1" charset="-127"/>
                <a:ea typeface="Neo둥근모" panose="02010509060201040203" pitchFamily="1" charset="-127"/>
              </a:rPr>
              <a:t>싱글턴</a:t>
            </a:r>
            <a:r>
              <a: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rPr>
              <a:t> 클래스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F1BB377-6CE0-477B-BB6B-C63B7DDED694}"/>
              </a:ext>
            </a:extLst>
          </p:cNvPr>
          <p:cNvGrpSpPr/>
          <p:nvPr/>
        </p:nvGrpSpPr>
        <p:grpSpPr>
          <a:xfrm>
            <a:off x="83169" y="535373"/>
            <a:ext cx="3071812" cy="2175806"/>
            <a:chOff x="4014134" y="535373"/>
            <a:chExt cx="3071812" cy="2175806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58290F4F-E072-4349-8BD4-D83D77B8F663}"/>
                </a:ext>
              </a:extLst>
            </p:cNvPr>
            <p:cNvGrpSpPr/>
            <p:nvPr/>
          </p:nvGrpSpPr>
          <p:grpSpPr>
            <a:xfrm>
              <a:off x="4066521" y="535373"/>
              <a:ext cx="3019425" cy="1074182"/>
              <a:chOff x="3772555" y="535373"/>
              <a:chExt cx="3019425" cy="1074182"/>
            </a:xfrm>
          </p:grpSpPr>
          <p:pic>
            <p:nvPicPr>
              <p:cNvPr id="14" name="그림 13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9C5A05D-2E20-4C7D-B245-AA370C5FE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72555" y="904705"/>
                <a:ext cx="3019425" cy="70485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1BD678-213A-421D-8334-C9EDF5D6E802}"/>
                  </a:ext>
                </a:extLst>
              </p:cNvPr>
              <p:cNvSpPr txBox="1"/>
              <p:nvPr/>
            </p:nvSpPr>
            <p:spPr>
              <a:xfrm>
                <a:off x="3772555" y="535373"/>
                <a:ext cx="2093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SoundManager</a:t>
                </a:r>
                <a:endParaRPr lang="ko-KR" altLang="en-US" dirty="0">
                  <a:latin typeface="Neo둥근모" panose="02010509060201040203" pitchFamily="1" charset="-127"/>
                  <a:ea typeface="Neo둥근모" panose="02010509060201040203" pitchFamily="1" charset="-127"/>
                </a:endParaRPr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7D6469-8847-4BB6-A0A5-B8A83359D09A}"/>
                </a:ext>
              </a:extLst>
            </p:cNvPr>
            <p:cNvSpPr txBox="1"/>
            <p:nvPr/>
          </p:nvSpPr>
          <p:spPr>
            <a:xfrm>
              <a:off x="4014134" y="1621609"/>
              <a:ext cx="298647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+mj-ea"/>
                  <a:ea typeface="+mj-ea"/>
                </a:rPr>
                <a:t>effect (</a:t>
              </a:r>
              <a:r>
                <a:rPr lang="ko-KR" altLang="en-US" sz="1100" dirty="0">
                  <a:latin typeface="+mj-ea"/>
                  <a:ea typeface="+mj-ea"/>
                </a:rPr>
                <a:t>효과음</a:t>
              </a:r>
              <a:r>
                <a:rPr lang="en-US" altLang="ko-KR" sz="1100" dirty="0">
                  <a:latin typeface="+mj-ea"/>
                  <a:ea typeface="+mj-ea"/>
                </a:rPr>
                <a:t>) </a:t>
              </a:r>
              <a:r>
                <a:rPr lang="ko-KR" altLang="en-US" sz="1100" dirty="0">
                  <a:latin typeface="+mj-ea"/>
                  <a:ea typeface="+mj-ea"/>
                </a:rPr>
                <a:t>파일들은 크기가 작기 때문에 미리 로드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9E4173-2DBA-4D7C-ACC8-0FBF34184C4B}"/>
                </a:ext>
              </a:extLst>
            </p:cNvPr>
            <p:cNvSpPr txBox="1"/>
            <p:nvPr/>
          </p:nvSpPr>
          <p:spPr>
            <a:xfrm>
              <a:off x="4014134" y="2111015"/>
              <a:ext cx="2986479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+mj-ea"/>
                  <a:ea typeface="+mj-ea"/>
                </a:rPr>
                <a:t>Bgm </a:t>
              </a:r>
              <a:r>
                <a:rPr lang="ko-KR" altLang="en-US" sz="1100" dirty="0">
                  <a:latin typeface="+mj-ea"/>
                  <a:ea typeface="+mj-ea"/>
                </a:rPr>
                <a:t>파일들은 크기가 크기 때문에 필요할 때마다 </a:t>
              </a:r>
              <a:r>
                <a:rPr lang="en-US" altLang="ko-KR" sz="1100" dirty="0">
                  <a:latin typeface="+mj-ea"/>
                  <a:ea typeface="+mj-ea"/>
                </a:rPr>
                <a:t>Open -&gt; </a:t>
              </a:r>
              <a:r>
                <a:rPr lang="ko-KR" altLang="en-US" sz="1100" dirty="0">
                  <a:latin typeface="+mj-ea"/>
                  <a:ea typeface="+mj-ea"/>
                </a:rPr>
                <a:t>멀티 스레드로 딜레이 느껴지지 않게 구현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81EEDC9-1F78-4819-BED5-93EEDEB0630C}"/>
              </a:ext>
            </a:extLst>
          </p:cNvPr>
          <p:cNvSpPr txBox="1"/>
          <p:nvPr/>
        </p:nvSpPr>
        <p:spPr>
          <a:xfrm>
            <a:off x="83168" y="5822490"/>
            <a:ext cx="2986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+mj-ea"/>
                <a:ea typeface="+mj-ea"/>
              </a:rPr>
              <a:t>GDI+ Draw </a:t>
            </a:r>
            <a:r>
              <a:rPr lang="ko-KR" altLang="en-US" sz="1100" dirty="0">
                <a:latin typeface="+mj-ea"/>
                <a:ea typeface="+mj-ea"/>
              </a:rPr>
              <a:t>시 필요한 객체들 미리 생성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34A304F-9323-4DAD-9F58-7A35BB2C8F49}"/>
              </a:ext>
            </a:extLst>
          </p:cNvPr>
          <p:cNvGrpSpPr/>
          <p:nvPr/>
        </p:nvGrpSpPr>
        <p:grpSpPr>
          <a:xfrm>
            <a:off x="4162337" y="514292"/>
            <a:ext cx="2986479" cy="1896805"/>
            <a:chOff x="4405618" y="4079573"/>
            <a:chExt cx="2986479" cy="1896805"/>
          </a:xfrm>
        </p:grpSpPr>
        <p:pic>
          <p:nvPicPr>
            <p:cNvPr id="3" name="그림 2" descr="텍스트이(가) 표시된 사진&#10;&#10;자동 생성된 설명">
              <a:extLst>
                <a:ext uri="{FF2B5EF4-FFF2-40B4-BE49-F238E27FC236}">
                  <a16:creationId xmlns:a16="http://schemas.microsoft.com/office/drawing/2014/main" id="{ABE6FF4A-F8E9-42D8-A9A1-1B4659710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5618" y="4552718"/>
              <a:ext cx="2743200" cy="116205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AD5AF4-385E-4C19-9828-5F1B2A8ADD55}"/>
                </a:ext>
              </a:extLst>
            </p:cNvPr>
            <p:cNvSpPr txBox="1"/>
            <p:nvPr/>
          </p:nvSpPr>
          <p:spPr>
            <a:xfrm>
              <a:off x="4405618" y="4079573"/>
              <a:ext cx="209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InputManager</a:t>
              </a:r>
              <a:endPara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4CB5B66-E8EA-46D7-9835-D43AA43D134E}"/>
                </a:ext>
              </a:extLst>
            </p:cNvPr>
            <p:cNvSpPr txBox="1"/>
            <p:nvPr/>
          </p:nvSpPr>
          <p:spPr>
            <a:xfrm>
              <a:off x="4405618" y="5714768"/>
              <a:ext cx="29864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+mj-ea"/>
                  <a:ea typeface="+mj-ea"/>
                </a:rPr>
                <a:t>플레이어 입력 감지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9BB8BC5-47B0-493D-955D-4CF4B706D2BC}"/>
              </a:ext>
            </a:extLst>
          </p:cNvPr>
          <p:cNvGrpSpPr/>
          <p:nvPr/>
        </p:nvGrpSpPr>
        <p:grpSpPr>
          <a:xfrm>
            <a:off x="4162337" y="3198473"/>
            <a:ext cx="2986479" cy="1287513"/>
            <a:chOff x="4162337" y="3198473"/>
            <a:chExt cx="2986479" cy="1287513"/>
          </a:xfrm>
        </p:grpSpPr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3B5C4F0F-61AC-4584-9BF7-5EE6CE870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2337" y="3659527"/>
              <a:ext cx="1819275" cy="55245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C42E072-F9C4-4D09-830F-94467BD7B7B2}"/>
                </a:ext>
              </a:extLst>
            </p:cNvPr>
            <p:cNvSpPr txBox="1"/>
            <p:nvPr/>
          </p:nvSpPr>
          <p:spPr>
            <a:xfrm>
              <a:off x="4162337" y="3198473"/>
              <a:ext cx="2093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Timer</a:t>
              </a:r>
              <a:endPara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165A276-8B14-4891-ACF6-3329B71B35DF}"/>
                </a:ext>
              </a:extLst>
            </p:cNvPr>
            <p:cNvSpPr txBox="1"/>
            <p:nvPr/>
          </p:nvSpPr>
          <p:spPr>
            <a:xfrm>
              <a:off x="4162337" y="4224376"/>
              <a:ext cx="29864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+mj-ea"/>
                  <a:ea typeface="+mj-ea"/>
                </a:rPr>
                <a:t>프레임 사이의 델타 타임 계산 및 반환</a:t>
              </a:r>
            </a:p>
          </p:txBody>
        </p:sp>
      </p:grpSp>
      <p:pic>
        <p:nvPicPr>
          <p:cNvPr id="31" name="그림 30" descr="텍스트이(가) 표시된 사진&#10;&#10;자동 생성된 설명">
            <a:extLst>
              <a:ext uri="{FF2B5EF4-FFF2-40B4-BE49-F238E27FC236}">
                <a16:creationId xmlns:a16="http://schemas.microsoft.com/office/drawing/2014/main" id="{EDD7427C-2915-466E-B04E-B378BB908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893" y="979802"/>
            <a:ext cx="2400300" cy="8572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454B6724-00DE-4379-BB04-C97F5448B222}"/>
              </a:ext>
            </a:extLst>
          </p:cNvPr>
          <p:cNvSpPr txBox="1"/>
          <p:nvPr/>
        </p:nvSpPr>
        <p:spPr>
          <a:xfrm>
            <a:off x="7912893" y="538045"/>
            <a:ext cx="2093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Neo둥근모" panose="02010509060201040203" pitchFamily="1" charset="-127"/>
                <a:ea typeface="Neo둥근모" panose="02010509060201040203" pitchFamily="1" charset="-127"/>
              </a:rPr>
              <a:t>UIManager</a:t>
            </a:r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FFDCB6-E4BF-441E-9678-D1B33642DBB0}"/>
              </a:ext>
            </a:extLst>
          </p:cNvPr>
          <p:cNvSpPr txBox="1"/>
          <p:nvPr/>
        </p:nvSpPr>
        <p:spPr>
          <a:xfrm>
            <a:off x="7838113" y="1884564"/>
            <a:ext cx="2986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+mj-ea"/>
                <a:ea typeface="+mj-ea"/>
              </a:rPr>
              <a:t>다양한 크기의 대화상자 그리기</a:t>
            </a:r>
          </a:p>
        </p:txBody>
      </p:sp>
    </p:spTree>
    <p:extLst>
      <p:ext uri="{BB962C8B-B14F-4D97-AF65-F5344CB8AC3E}">
        <p14:creationId xmlns:p14="http://schemas.microsoft.com/office/powerpoint/2010/main" val="2549938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21DAB7-A597-47C5-9585-6BAD8782CEC6}"/>
              </a:ext>
            </a:extLst>
          </p:cNvPr>
          <p:cNvSpPr txBox="1"/>
          <p:nvPr/>
        </p:nvSpPr>
        <p:spPr>
          <a:xfrm>
            <a:off x="-1" y="2143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eo둥근모" panose="02010509060201040203" pitchFamily="1" charset="-127"/>
                <a:ea typeface="Neo둥근모" panose="02010509060201040203" pitchFamily="1" charset="-127"/>
              </a:rPr>
              <a:t>BaseClass</a:t>
            </a:r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7F0424-E19B-46C9-8C2B-63557B1A8B1E}"/>
              </a:ext>
            </a:extLst>
          </p:cNvPr>
          <p:cNvSpPr txBox="1"/>
          <p:nvPr/>
        </p:nvSpPr>
        <p:spPr>
          <a:xfrm>
            <a:off x="142874" y="371475"/>
            <a:ext cx="46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-&gt; </a:t>
            </a:r>
            <a:r>
              <a:rPr lang="ko-KR" altLang="en-US" sz="1400" dirty="0"/>
              <a:t>게임의 흐름 단위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D9FD281-F261-48FC-9506-9AFBDF227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" y="823912"/>
            <a:ext cx="2371725" cy="181927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733DD138-8327-42F7-A8C3-A1F9BDE8C89D}"/>
              </a:ext>
            </a:extLst>
          </p:cNvPr>
          <p:cNvGrpSpPr/>
          <p:nvPr/>
        </p:nvGrpSpPr>
        <p:grpSpPr>
          <a:xfrm>
            <a:off x="5899730" y="1031488"/>
            <a:ext cx="5033392" cy="5497105"/>
            <a:chOff x="6785555" y="1101872"/>
            <a:chExt cx="5033392" cy="5497105"/>
          </a:xfrm>
        </p:grpSpPr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A295B94E-0DFF-4D7E-9FBE-042408890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5555" y="1101872"/>
              <a:ext cx="2352513" cy="403078"/>
            </a:xfrm>
            <a:prstGeom prst="rect">
              <a:avLst/>
            </a:prstGeom>
          </p:spPr>
        </p:pic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E862BA82-C3F4-4835-95C0-DB914BB07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5556" y="1792230"/>
              <a:ext cx="2374084" cy="363653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D79E445E-744A-46F1-A363-0DB44EE98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8353" y="2467557"/>
              <a:ext cx="2374084" cy="363653"/>
            </a:xfrm>
            <a:prstGeom prst="rect">
              <a:avLst/>
            </a:prstGeom>
          </p:spPr>
        </p:pic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F603FC98-8222-4AEE-A04A-343F4A54F9FD}"/>
                </a:ext>
              </a:extLst>
            </p:cNvPr>
            <p:cNvCxnSpPr>
              <a:cxnSpLocks/>
            </p:cNvCxnSpPr>
            <p:nvPr/>
          </p:nvCxnSpPr>
          <p:spPr>
            <a:xfrm>
              <a:off x="7540566" y="1504950"/>
              <a:ext cx="3234" cy="3048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D27CBFE-BEA3-48D6-B53A-B524972432B2}"/>
                </a:ext>
              </a:extLst>
            </p:cNvPr>
            <p:cNvCxnSpPr>
              <a:cxnSpLocks/>
            </p:cNvCxnSpPr>
            <p:nvPr/>
          </p:nvCxnSpPr>
          <p:spPr>
            <a:xfrm>
              <a:off x="7540566" y="2155883"/>
              <a:ext cx="2797" cy="3116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84E0E179-7356-4C9F-8024-EEC7AD0F1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8353" y="3185384"/>
              <a:ext cx="2374084" cy="400627"/>
            </a:xfrm>
            <a:prstGeom prst="rect">
              <a:avLst/>
            </a:prstGeom>
          </p:spPr>
        </p:pic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535CA8E7-A9B8-405C-83BE-7C37BBD64EA4}"/>
                </a:ext>
              </a:extLst>
            </p:cNvPr>
            <p:cNvCxnSpPr/>
            <p:nvPr/>
          </p:nvCxnSpPr>
          <p:spPr>
            <a:xfrm>
              <a:off x="7543363" y="2831210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D7D17ECC-4DB7-4E44-8ECB-A768C1B10A8A}"/>
                </a:ext>
              </a:extLst>
            </p:cNvPr>
            <p:cNvCxnSpPr/>
            <p:nvPr/>
          </p:nvCxnSpPr>
          <p:spPr>
            <a:xfrm flipV="1">
              <a:off x="8457763" y="2831210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 descr="텍스트이(가) 표시된 사진&#10;&#10;자동 생성된 설명">
              <a:extLst>
                <a:ext uri="{FF2B5EF4-FFF2-40B4-BE49-F238E27FC236}">
                  <a16:creationId xmlns:a16="http://schemas.microsoft.com/office/drawing/2014/main" id="{A308F807-95F3-404F-AF0C-E890084D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88353" y="3940185"/>
              <a:ext cx="2374084" cy="400627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F585E5B-37A5-4945-BF5A-99DD33795406}"/>
                </a:ext>
              </a:extLst>
            </p:cNvPr>
            <p:cNvCxnSpPr/>
            <p:nvPr/>
          </p:nvCxnSpPr>
          <p:spPr>
            <a:xfrm>
              <a:off x="7543363" y="3586011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32460008-AFC0-4BAF-864C-AC26B46C74A9}"/>
                </a:ext>
              </a:extLst>
            </p:cNvPr>
            <p:cNvCxnSpPr/>
            <p:nvPr/>
          </p:nvCxnSpPr>
          <p:spPr>
            <a:xfrm flipV="1">
              <a:off x="8457763" y="3586011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D162544E-D817-4AED-AB20-B6F235574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88353" y="4694987"/>
              <a:ext cx="2374084" cy="393208"/>
            </a:xfrm>
            <a:prstGeom prst="rect">
              <a:avLst/>
            </a:prstGeom>
          </p:spPr>
        </p:pic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2E03228B-A82E-4771-A74A-F61D3A17F1C2}"/>
                </a:ext>
              </a:extLst>
            </p:cNvPr>
            <p:cNvCxnSpPr/>
            <p:nvPr/>
          </p:nvCxnSpPr>
          <p:spPr>
            <a:xfrm>
              <a:off x="7553150" y="4340812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31CB386-C085-4E4B-A7E7-4EDABB41CDFE}"/>
                </a:ext>
              </a:extLst>
            </p:cNvPr>
            <p:cNvCxnSpPr/>
            <p:nvPr/>
          </p:nvCxnSpPr>
          <p:spPr>
            <a:xfrm flipV="1">
              <a:off x="8457763" y="4340812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그림 22" descr="텍스트이(가) 표시된 사진&#10;&#10;자동 생성된 설명">
              <a:extLst>
                <a:ext uri="{FF2B5EF4-FFF2-40B4-BE49-F238E27FC236}">
                  <a16:creationId xmlns:a16="http://schemas.microsoft.com/office/drawing/2014/main" id="{BEFDCA8E-9004-4246-BC4B-B842A6731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44865" y="2467557"/>
              <a:ext cx="2374082" cy="363653"/>
            </a:xfrm>
            <a:prstGeom prst="rect">
              <a:avLst/>
            </a:prstGeom>
          </p:spPr>
        </p:pic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2013078F-B042-4090-A2FF-D88D692FE794}"/>
                </a:ext>
              </a:extLst>
            </p:cNvPr>
            <p:cNvCxnSpPr/>
            <p:nvPr/>
          </p:nvCxnSpPr>
          <p:spPr>
            <a:xfrm>
              <a:off x="9168029" y="2583670"/>
              <a:ext cx="2768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A1054E9E-9E3F-461F-917D-4C45CE38D5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62437" y="2733274"/>
              <a:ext cx="28242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1C928749-16F6-4619-B98F-4457B1DBBD9C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9162437" y="2831210"/>
              <a:ext cx="1687584" cy="1411097"/>
            </a:xfrm>
            <a:prstGeom prst="bentConnector3">
              <a:avLst>
                <a:gd name="adj1" fmla="val 29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F6B2BA95-DC1D-4997-A5CF-AB2BF98060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9426" y="2849388"/>
              <a:ext cx="1304491" cy="1204522"/>
            </a:xfrm>
            <a:prstGeom prst="bentConnector3">
              <a:avLst>
                <a:gd name="adj1" fmla="val 10016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그림 27" descr="텍스트이(가) 표시된 사진&#10;&#10;자동 생성된 설명">
              <a:extLst>
                <a:ext uri="{FF2B5EF4-FFF2-40B4-BE49-F238E27FC236}">
                  <a16:creationId xmlns:a16="http://schemas.microsoft.com/office/drawing/2014/main" id="{A2B800A7-8865-4753-A7D3-7E2CE91FA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88353" y="5442370"/>
              <a:ext cx="2374084" cy="400627"/>
            </a:xfrm>
            <a:prstGeom prst="rect">
              <a:avLst/>
            </a:prstGeom>
          </p:spPr>
        </p:pic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2D445489-9424-4D06-AE84-819B0378D1BF}"/>
                </a:ext>
              </a:extLst>
            </p:cNvPr>
            <p:cNvCxnSpPr/>
            <p:nvPr/>
          </p:nvCxnSpPr>
          <p:spPr>
            <a:xfrm>
              <a:off x="7572724" y="5088196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9565D90C-89CF-49E6-BBB6-4B916CD2DC03}"/>
                </a:ext>
              </a:extLst>
            </p:cNvPr>
            <p:cNvCxnSpPr/>
            <p:nvPr/>
          </p:nvCxnSpPr>
          <p:spPr>
            <a:xfrm flipV="1">
              <a:off x="8457763" y="5088195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그림 30" descr="텍스트이(가) 표시된 사진&#10;&#10;자동 생성된 설명">
              <a:extLst>
                <a:ext uri="{FF2B5EF4-FFF2-40B4-BE49-F238E27FC236}">
                  <a16:creationId xmlns:a16="http://schemas.microsoft.com/office/drawing/2014/main" id="{F3A5B99F-6E54-4354-ABAE-FE9A50265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88353" y="6197171"/>
              <a:ext cx="2381073" cy="401806"/>
            </a:xfrm>
            <a:prstGeom prst="rect">
              <a:avLst/>
            </a:prstGeom>
          </p:spPr>
        </p:pic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EE28FB90-30B3-47AE-9608-DB69803B1ED2}"/>
                </a:ext>
              </a:extLst>
            </p:cNvPr>
            <p:cNvCxnSpPr/>
            <p:nvPr/>
          </p:nvCxnSpPr>
          <p:spPr>
            <a:xfrm>
              <a:off x="7578316" y="5842997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057D4911-585D-4E59-8952-AC776B15FF43}"/>
                </a:ext>
              </a:extLst>
            </p:cNvPr>
            <p:cNvCxnSpPr/>
            <p:nvPr/>
          </p:nvCxnSpPr>
          <p:spPr>
            <a:xfrm flipV="1">
              <a:off x="8475939" y="5842997"/>
              <a:ext cx="0" cy="3541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연결선: 꺾임 33">
              <a:extLst>
                <a:ext uri="{FF2B5EF4-FFF2-40B4-BE49-F238E27FC236}">
                  <a16:creationId xmlns:a16="http://schemas.microsoft.com/office/drawing/2014/main" id="{4353324E-19AF-4E43-B8B1-84689D008CDA}"/>
                </a:ext>
              </a:extLst>
            </p:cNvPr>
            <p:cNvCxnSpPr>
              <a:stCxn id="31" idx="1"/>
              <a:endCxn id="17" idx="1"/>
            </p:cNvCxnSpPr>
            <p:nvPr/>
          </p:nvCxnSpPr>
          <p:spPr>
            <a:xfrm rot="10800000">
              <a:off x="6788353" y="4140500"/>
              <a:ext cx="12700" cy="2257575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77ED4283-41DB-4899-89AE-D053D97BD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5143" y="1504951"/>
              <a:ext cx="0" cy="287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86EC9B6-7222-4831-8C3F-0808C1DCF0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5143" y="2155883"/>
              <a:ext cx="0" cy="2872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2D9C9D3-2866-4B6F-8E10-177534C65CB5}"/>
              </a:ext>
            </a:extLst>
          </p:cNvPr>
          <p:cNvSpPr txBox="1"/>
          <p:nvPr/>
        </p:nvSpPr>
        <p:spPr>
          <a:xfrm>
            <a:off x="71001" y="2937913"/>
            <a:ext cx="37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우측의 클래스들은 </a:t>
            </a:r>
            <a:r>
              <a:rPr lang="en-US" altLang="ko-KR" sz="1200" dirty="0"/>
              <a:t>BaseClass</a:t>
            </a:r>
            <a:r>
              <a:rPr lang="ko-KR" altLang="en-US" sz="1200" dirty="0"/>
              <a:t>를 상속받아 각자의 </a:t>
            </a:r>
            <a:r>
              <a:rPr lang="en-US" altLang="ko-KR" sz="1200" dirty="0"/>
              <a:t>Update</a:t>
            </a:r>
            <a:r>
              <a:rPr lang="ko-KR" altLang="en-US" sz="1200" dirty="0"/>
              <a:t>와 </a:t>
            </a:r>
            <a:r>
              <a:rPr lang="en-US" altLang="ko-KR" sz="1200" dirty="0"/>
              <a:t>Draw</a:t>
            </a:r>
            <a:r>
              <a:rPr lang="ko-KR" altLang="en-US" sz="1200" dirty="0"/>
              <a:t>를 정의한다</a:t>
            </a:r>
          </a:p>
        </p:txBody>
      </p:sp>
    </p:spTree>
    <p:extLst>
      <p:ext uri="{BB962C8B-B14F-4D97-AF65-F5344CB8AC3E}">
        <p14:creationId xmlns:p14="http://schemas.microsoft.com/office/powerpoint/2010/main" val="3515169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25CCCE-8F4C-4725-973B-4FBBF774A0E0}"/>
              </a:ext>
            </a:extLst>
          </p:cNvPr>
          <p:cNvSpPr txBox="1"/>
          <p:nvPr/>
        </p:nvSpPr>
        <p:spPr>
          <a:xfrm>
            <a:off x="-1" y="2143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rPr>
              <a:t>멀티 쓰레드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0E4A7A1-0966-4EA4-BC97-0B248F7A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500062"/>
            <a:ext cx="3267075" cy="107632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B2A2626-20EF-4F4D-B94B-8A21AB1F8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1704974"/>
            <a:ext cx="5572125" cy="5048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FF17BD-EB6E-4236-9216-2FC7503E719F}"/>
              </a:ext>
            </a:extLst>
          </p:cNvPr>
          <p:cNvSpPr txBox="1"/>
          <p:nvPr/>
        </p:nvSpPr>
        <p:spPr>
          <a:xfrm>
            <a:off x="6096000" y="1704974"/>
            <a:ext cx="2624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Sleep -&gt; </a:t>
            </a:r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부정확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DE5A1D-B77A-400C-BF3D-05C07B1B2247}"/>
              </a:ext>
            </a:extLst>
          </p:cNvPr>
          <p:cNvSpPr txBox="1"/>
          <p:nvPr/>
        </p:nvSpPr>
        <p:spPr>
          <a:xfrm>
            <a:off x="6096000" y="2012751"/>
            <a:ext cx="6005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chrono -&gt; OS</a:t>
            </a:r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 독립적으로 좀더 정확한 시간 측정 가능</a:t>
            </a:r>
          </a:p>
        </p:txBody>
      </p:sp>
    </p:spTree>
    <p:extLst>
      <p:ext uri="{BB962C8B-B14F-4D97-AF65-F5344CB8AC3E}">
        <p14:creationId xmlns:p14="http://schemas.microsoft.com/office/powerpoint/2010/main" val="371009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728AA1-BB66-4508-AECE-E7CF20376450}"/>
              </a:ext>
            </a:extLst>
          </p:cNvPr>
          <p:cNvSpPr txBox="1"/>
          <p:nvPr/>
        </p:nvSpPr>
        <p:spPr>
          <a:xfrm>
            <a:off x="-1" y="2143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rPr>
              <a:t>전투 </a:t>
            </a:r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vs </a:t>
            </a:r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야생 포켓몬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FA1E8-6AB2-4539-A4E7-672858D34206}"/>
              </a:ext>
            </a:extLst>
          </p:cNvPr>
          <p:cNvSpPr txBox="1"/>
          <p:nvPr/>
        </p:nvSpPr>
        <p:spPr>
          <a:xfrm>
            <a:off x="192947" y="830511"/>
            <a:ext cx="3363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맵 데이터로부터 야생 포켓몬 데이터 생성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70B0351-6695-44F6-A9B6-6AC83AEB1D18}"/>
              </a:ext>
            </a:extLst>
          </p:cNvPr>
          <p:cNvCxnSpPr>
            <a:stCxn id="5" idx="2"/>
          </p:cNvCxnSpPr>
          <p:nvPr/>
        </p:nvCxnSpPr>
        <p:spPr>
          <a:xfrm flipH="1">
            <a:off x="1874939" y="1107510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7BFEDED-EEC6-4819-BFB8-866E40FDC30A}"/>
              </a:ext>
            </a:extLst>
          </p:cNvPr>
          <p:cNvSpPr txBox="1"/>
          <p:nvPr/>
        </p:nvSpPr>
        <p:spPr>
          <a:xfrm>
            <a:off x="96472" y="1543678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플레이어</a:t>
            </a:r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적 포켓몬 등장 </a:t>
            </a:r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Moving</a:t>
            </a:r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 설정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E7E9F36-2073-4876-9417-9D25D9BDDEC0}"/>
              </a:ext>
            </a:extLst>
          </p:cNvPr>
          <p:cNvCxnSpPr/>
          <p:nvPr/>
        </p:nvCxnSpPr>
        <p:spPr>
          <a:xfrm flipH="1">
            <a:off x="1870744" y="1843545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0747FD-C9FE-4E63-91B4-B28DBB471AF3}"/>
              </a:ext>
            </a:extLst>
          </p:cNvPr>
          <p:cNvSpPr txBox="1"/>
          <p:nvPr/>
        </p:nvSpPr>
        <p:spPr>
          <a:xfrm>
            <a:off x="96472" y="2256742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플레이어</a:t>
            </a:r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적 포켓몬의 등장 </a:t>
            </a:r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Moving</a:t>
            </a:r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 재생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63A8B-3CEF-480C-89D8-D34B6CEE4FC0}"/>
              </a:ext>
            </a:extLst>
          </p:cNvPr>
          <p:cNvSpPr txBox="1"/>
          <p:nvPr/>
        </p:nvSpPr>
        <p:spPr>
          <a:xfrm>
            <a:off x="96472" y="2947415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포켓몬 출현 대화상자 출력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A4FE43BF-4A18-43E1-8ABB-01D3962B3E23}"/>
              </a:ext>
            </a:extLst>
          </p:cNvPr>
          <p:cNvCxnSpPr/>
          <p:nvPr/>
        </p:nvCxnSpPr>
        <p:spPr>
          <a:xfrm flipH="1">
            <a:off x="1870744" y="2542948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4266444-C0E7-43EE-B23B-945C4C4C2E29}"/>
              </a:ext>
            </a:extLst>
          </p:cNvPr>
          <p:cNvCxnSpPr/>
          <p:nvPr/>
        </p:nvCxnSpPr>
        <p:spPr>
          <a:xfrm flipH="1">
            <a:off x="1870743" y="3231940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15A8D6-509C-4278-801E-90AC1822916D}"/>
              </a:ext>
            </a:extLst>
          </p:cNvPr>
          <p:cNvSpPr txBox="1"/>
          <p:nvPr/>
        </p:nvSpPr>
        <p:spPr>
          <a:xfrm>
            <a:off x="96471" y="3633585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플레이어 빠지는 </a:t>
            </a:r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Moving</a:t>
            </a:r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 설정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98ECA57E-4B77-4407-9D0D-D3427BE0EBFF}"/>
              </a:ext>
            </a:extLst>
          </p:cNvPr>
          <p:cNvCxnSpPr/>
          <p:nvPr/>
        </p:nvCxnSpPr>
        <p:spPr>
          <a:xfrm flipH="1">
            <a:off x="1870742" y="3931557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20F30E-DD44-45C3-8BDF-4366A4A283E5}"/>
              </a:ext>
            </a:extLst>
          </p:cNvPr>
          <p:cNvSpPr txBox="1"/>
          <p:nvPr/>
        </p:nvSpPr>
        <p:spPr>
          <a:xfrm>
            <a:off x="96471" y="4346649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플레이어 빠지는 </a:t>
            </a:r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Moving</a:t>
            </a:r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 재생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9692410-E580-465F-9A7B-7AA250A53903}"/>
              </a:ext>
            </a:extLst>
          </p:cNvPr>
          <p:cNvCxnSpPr/>
          <p:nvPr/>
        </p:nvCxnSpPr>
        <p:spPr>
          <a:xfrm flipH="1">
            <a:off x="1870742" y="4643203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D72F79-3859-4227-9D78-7A02CF1E7272}"/>
              </a:ext>
            </a:extLst>
          </p:cNvPr>
          <p:cNvSpPr txBox="1"/>
          <p:nvPr/>
        </p:nvSpPr>
        <p:spPr>
          <a:xfrm>
            <a:off x="96471" y="5082787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플레이어 포켓몬 등장 대화상자 출력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875E759-5893-4C98-82DC-94871CB49221}"/>
              </a:ext>
            </a:extLst>
          </p:cNvPr>
          <p:cNvCxnSpPr/>
          <p:nvPr/>
        </p:nvCxnSpPr>
        <p:spPr>
          <a:xfrm flipH="1">
            <a:off x="1870742" y="5359786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653EB1-E108-442B-BF91-8D5B62F020C3}"/>
              </a:ext>
            </a:extLst>
          </p:cNvPr>
          <p:cNvSpPr txBox="1"/>
          <p:nvPr/>
        </p:nvSpPr>
        <p:spPr>
          <a:xfrm>
            <a:off x="96471" y="5795851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플레이어 포켓몬 등장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E90B24-2B9F-4239-BA8C-8676007A07C6}"/>
              </a:ext>
            </a:extLst>
          </p:cNvPr>
          <p:cNvSpPr txBox="1"/>
          <p:nvPr/>
        </p:nvSpPr>
        <p:spPr>
          <a:xfrm>
            <a:off x="3825380" y="830511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플레이어 포켓몬 기술선택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777444A-54E6-4145-8BBF-9EC512621ED6}"/>
              </a:ext>
            </a:extLst>
          </p:cNvPr>
          <p:cNvCxnSpPr/>
          <p:nvPr/>
        </p:nvCxnSpPr>
        <p:spPr>
          <a:xfrm flipH="1">
            <a:off x="1870741" y="6108607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AB0C30C-6CF8-4B76-A2BC-C547A79B2612}"/>
              </a:ext>
            </a:extLst>
          </p:cNvPr>
          <p:cNvCxnSpPr/>
          <p:nvPr/>
        </p:nvCxnSpPr>
        <p:spPr>
          <a:xfrm flipH="1">
            <a:off x="5599651" y="1098958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274A77E-8C62-4F30-9FAF-92B2C4D6E928}"/>
              </a:ext>
            </a:extLst>
          </p:cNvPr>
          <p:cNvSpPr txBox="1"/>
          <p:nvPr/>
        </p:nvSpPr>
        <p:spPr>
          <a:xfrm>
            <a:off x="3825380" y="1535126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적 포켓몬 기술 선택 </a:t>
            </a: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63A8D74-4B8C-489E-8614-671138EE68C8}"/>
              </a:ext>
            </a:extLst>
          </p:cNvPr>
          <p:cNvCxnSpPr/>
          <p:nvPr/>
        </p:nvCxnSpPr>
        <p:spPr>
          <a:xfrm>
            <a:off x="3825380" y="662730"/>
            <a:ext cx="0" cy="573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E192F89F-47C7-481E-A935-51D68BAEEE2B}"/>
              </a:ext>
            </a:extLst>
          </p:cNvPr>
          <p:cNvCxnSpPr/>
          <p:nvPr/>
        </p:nvCxnSpPr>
        <p:spPr>
          <a:xfrm flipH="1">
            <a:off x="5608039" y="1801496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E3B1EA2A-67F9-4029-9BC2-0840CC73CE27}"/>
              </a:ext>
            </a:extLst>
          </p:cNvPr>
          <p:cNvSpPr txBox="1"/>
          <p:nvPr/>
        </p:nvSpPr>
        <p:spPr>
          <a:xfrm>
            <a:off x="3833768" y="2237664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스피드 능력치로 턴 확정</a:t>
            </a: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8D768EF-3B3C-44F5-97F3-CB15E050B4CF}"/>
              </a:ext>
            </a:extLst>
          </p:cNvPr>
          <p:cNvCxnSpPr/>
          <p:nvPr/>
        </p:nvCxnSpPr>
        <p:spPr>
          <a:xfrm flipH="1">
            <a:off x="5599650" y="2500899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BC6EEB0-596B-4678-AA49-EE6ACC165580}"/>
              </a:ext>
            </a:extLst>
          </p:cNvPr>
          <p:cNvSpPr txBox="1"/>
          <p:nvPr/>
        </p:nvSpPr>
        <p:spPr>
          <a:xfrm>
            <a:off x="3825379" y="2937067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공격 대화상자 출력</a:t>
            </a: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D51A0A0-08E2-4739-8C30-57BAB12F841F}"/>
              </a:ext>
            </a:extLst>
          </p:cNvPr>
          <p:cNvCxnSpPr/>
          <p:nvPr/>
        </p:nvCxnSpPr>
        <p:spPr>
          <a:xfrm flipH="1">
            <a:off x="5591263" y="3218390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F59EAD3-F555-4103-9733-9E062FC2AD33}"/>
              </a:ext>
            </a:extLst>
          </p:cNvPr>
          <p:cNvSpPr txBox="1"/>
          <p:nvPr/>
        </p:nvSpPr>
        <p:spPr>
          <a:xfrm>
            <a:off x="3816992" y="3654558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스피드 능력치로 턴 확정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C330E028-4052-4F8D-AB43-3868B4880236}"/>
              </a:ext>
            </a:extLst>
          </p:cNvPr>
          <p:cNvCxnSpPr/>
          <p:nvPr/>
        </p:nvCxnSpPr>
        <p:spPr>
          <a:xfrm flipH="1">
            <a:off x="5608039" y="3974629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3EA8CA1-C78C-479F-A416-4733E520402E}"/>
              </a:ext>
            </a:extLst>
          </p:cNvPr>
          <p:cNvSpPr txBox="1"/>
          <p:nvPr/>
        </p:nvSpPr>
        <p:spPr>
          <a:xfrm>
            <a:off x="3833768" y="4410797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기술 명중 여부 확정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9CE0C46-5FCA-49B5-9F01-C183AAED20C0}"/>
              </a:ext>
            </a:extLst>
          </p:cNvPr>
          <p:cNvCxnSpPr/>
          <p:nvPr/>
        </p:nvCxnSpPr>
        <p:spPr>
          <a:xfrm flipH="1">
            <a:off x="5599650" y="4652615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44A68ED-4130-49C4-AD45-38D9BE232F7E}"/>
              </a:ext>
            </a:extLst>
          </p:cNvPr>
          <p:cNvSpPr txBox="1"/>
          <p:nvPr/>
        </p:nvSpPr>
        <p:spPr>
          <a:xfrm>
            <a:off x="3825379" y="5088783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데미지 계산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5E475486-98C2-4E99-BE98-D34F7CDC5ACC}"/>
              </a:ext>
            </a:extLst>
          </p:cNvPr>
          <p:cNvCxnSpPr/>
          <p:nvPr/>
        </p:nvCxnSpPr>
        <p:spPr>
          <a:xfrm flipH="1">
            <a:off x="5608039" y="5408854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DBCE44B-8FDE-4ECD-B55C-675DBD77BA70}"/>
              </a:ext>
            </a:extLst>
          </p:cNvPr>
          <p:cNvSpPr txBox="1"/>
          <p:nvPr/>
        </p:nvSpPr>
        <p:spPr>
          <a:xfrm>
            <a:off x="3833768" y="5845022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공격 모션</a:t>
            </a: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A03659DD-CF87-428A-AE56-77193D6FAFCE}"/>
              </a:ext>
            </a:extLst>
          </p:cNvPr>
          <p:cNvCxnSpPr/>
          <p:nvPr/>
        </p:nvCxnSpPr>
        <p:spPr>
          <a:xfrm>
            <a:off x="7509545" y="657053"/>
            <a:ext cx="0" cy="573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9120BC9-F37E-422B-A605-EE9E719A0065}"/>
              </a:ext>
            </a:extLst>
          </p:cNvPr>
          <p:cNvCxnSpPr/>
          <p:nvPr/>
        </p:nvCxnSpPr>
        <p:spPr>
          <a:xfrm flipH="1">
            <a:off x="5608039" y="6077410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C40B34-27CF-4A35-814E-C0445BC3B225}"/>
              </a:ext>
            </a:extLst>
          </p:cNvPr>
          <p:cNvSpPr txBox="1"/>
          <p:nvPr/>
        </p:nvSpPr>
        <p:spPr>
          <a:xfrm>
            <a:off x="7845104" y="809457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피격 모션</a:t>
            </a:r>
          </a:p>
        </p:txBody>
      </p: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6A3DB81B-22E9-4D8D-9065-12541EE0BA19}"/>
              </a:ext>
            </a:extLst>
          </p:cNvPr>
          <p:cNvCxnSpPr/>
          <p:nvPr/>
        </p:nvCxnSpPr>
        <p:spPr>
          <a:xfrm flipH="1">
            <a:off x="9619375" y="1086456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604F7D4-CA6A-4D09-AE73-8726E382D3A0}"/>
              </a:ext>
            </a:extLst>
          </p:cNvPr>
          <p:cNvSpPr txBox="1"/>
          <p:nvPr/>
        </p:nvSpPr>
        <p:spPr>
          <a:xfrm>
            <a:off x="7845103" y="2238644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...</a:t>
            </a:r>
            <a:endParaRPr lang="ko-KR" altLang="en-US" sz="12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2DDF5E-8415-4E13-8DC8-F62568433063}"/>
              </a:ext>
            </a:extLst>
          </p:cNvPr>
          <p:cNvSpPr txBox="1"/>
          <p:nvPr/>
        </p:nvSpPr>
        <p:spPr>
          <a:xfrm>
            <a:off x="5890471" y="4772873"/>
            <a:ext cx="1398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eo둥근모" panose="02010509060201040203" pitchFamily="1" charset="-127"/>
                <a:ea typeface="Neo둥근모" panose="02010509060201040203" pitchFamily="1" charset="-127"/>
              </a:rPr>
              <a:t>빗나감 </a:t>
            </a:r>
            <a:r>
              <a:rPr lang="en-US" altLang="ko-KR" sz="900" dirty="0">
                <a:latin typeface="Neo둥근모" panose="02010509060201040203" pitchFamily="1" charset="-127"/>
                <a:ea typeface="Neo둥근모" panose="02010509060201040203" pitchFamily="1" charset="-127"/>
              </a:rPr>
              <a:t>-&gt; </a:t>
            </a:r>
            <a:r>
              <a:rPr lang="ko-KR" altLang="en-US" sz="900" dirty="0">
                <a:latin typeface="Neo둥근모" panose="02010509060201040203" pitchFamily="1" charset="-127"/>
                <a:ea typeface="Neo둥근모" panose="02010509060201040203" pitchFamily="1" charset="-127"/>
              </a:rPr>
              <a:t>턴 종료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77AAAD-CE8B-4C05-84E9-9E00FA6D50D1}"/>
              </a:ext>
            </a:extLst>
          </p:cNvPr>
          <p:cNvSpPr txBox="1"/>
          <p:nvPr/>
        </p:nvSpPr>
        <p:spPr>
          <a:xfrm>
            <a:off x="5884879" y="5441429"/>
            <a:ext cx="139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eo둥근모" panose="02010509060201040203" pitchFamily="1" charset="-127"/>
                <a:ea typeface="Neo둥근모" panose="02010509060201040203" pitchFamily="1" charset="-127"/>
              </a:rPr>
              <a:t>타입 상성에 따라 무효 가능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8773576-49D6-4E99-9F5D-490343C7A1EE}"/>
              </a:ext>
            </a:extLst>
          </p:cNvPr>
          <p:cNvSpPr txBox="1"/>
          <p:nvPr/>
        </p:nvSpPr>
        <p:spPr>
          <a:xfrm>
            <a:off x="7845103" y="1480575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체력 감소 애니메이션</a:t>
            </a: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97D9C3F-7D55-43E7-AABE-3F7DF7FAB85B}"/>
              </a:ext>
            </a:extLst>
          </p:cNvPr>
          <p:cNvCxnSpPr/>
          <p:nvPr/>
        </p:nvCxnSpPr>
        <p:spPr>
          <a:xfrm flipH="1">
            <a:off x="9619374" y="1757574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5EFA896-01CC-4508-80EA-A095BE81714D}"/>
              </a:ext>
            </a:extLst>
          </p:cNvPr>
          <p:cNvSpPr txBox="1"/>
          <p:nvPr/>
        </p:nvSpPr>
        <p:spPr>
          <a:xfrm>
            <a:off x="7845103" y="2928572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Neo둥근모" panose="02010509060201040203" pitchFamily="1" charset="-127"/>
                <a:ea typeface="Neo둥근모" panose="02010509060201040203" pitchFamily="1" charset="-127"/>
              </a:rPr>
              <a:t>적 포켓몬 쓰러짐 애니메이션</a:t>
            </a:r>
            <a:endParaRPr lang="ko-KR" altLang="en-US" sz="12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02D5CE3-CDE3-475E-8F9E-213ECCC31C30}"/>
              </a:ext>
            </a:extLst>
          </p:cNvPr>
          <p:cNvCxnSpPr/>
          <p:nvPr/>
        </p:nvCxnSpPr>
        <p:spPr>
          <a:xfrm flipH="1">
            <a:off x="9619374" y="3205571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6117445-5AD0-4C10-8505-820F2DB6659E}"/>
              </a:ext>
            </a:extLst>
          </p:cNvPr>
          <p:cNvSpPr txBox="1"/>
          <p:nvPr/>
        </p:nvSpPr>
        <p:spPr>
          <a:xfrm>
            <a:off x="7845102" y="3599690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적 포켓몬 쓰러짐 대화상자</a:t>
            </a: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EDB036E-144A-4D0A-9AD3-0B1418163E0F}"/>
              </a:ext>
            </a:extLst>
          </p:cNvPr>
          <p:cNvCxnSpPr/>
          <p:nvPr/>
        </p:nvCxnSpPr>
        <p:spPr>
          <a:xfrm flipH="1">
            <a:off x="9619374" y="3910584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F39F5B3-C3FD-4C1B-8DFC-E5A447F8E030}"/>
              </a:ext>
            </a:extLst>
          </p:cNvPr>
          <p:cNvSpPr txBox="1"/>
          <p:nvPr/>
        </p:nvSpPr>
        <p:spPr>
          <a:xfrm>
            <a:off x="7845102" y="4304703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경험치 획득 대화상자</a:t>
            </a: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5AAA26D-FC16-429F-B10E-8228416E49D4}"/>
              </a:ext>
            </a:extLst>
          </p:cNvPr>
          <p:cNvCxnSpPr/>
          <p:nvPr/>
        </p:nvCxnSpPr>
        <p:spPr>
          <a:xfrm flipH="1">
            <a:off x="9619373" y="4683737"/>
            <a:ext cx="1" cy="394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D6E84950-A2D8-4D63-94BB-F28E41777C7C}"/>
              </a:ext>
            </a:extLst>
          </p:cNvPr>
          <p:cNvSpPr txBox="1"/>
          <p:nvPr/>
        </p:nvSpPr>
        <p:spPr>
          <a:xfrm>
            <a:off x="7845102" y="5088783"/>
            <a:ext cx="3548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...</a:t>
            </a:r>
            <a:endParaRPr lang="ko-KR" altLang="en-US" sz="12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0DE5130C-AA44-4DB3-A7E4-08AD1F399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121" y="4834929"/>
            <a:ext cx="2084176" cy="19000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0BC84A66-E836-49F0-A12B-91421274E2DA}"/>
              </a:ext>
            </a:extLst>
          </p:cNvPr>
          <p:cNvSpPr txBox="1"/>
          <p:nvPr/>
        </p:nvSpPr>
        <p:spPr>
          <a:xfrm>
            <a:off x="5913787" y="6072850"/>
            <a:ext cx="1398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eo둥근모" panose="02010509060201040203" pitchFamily="1" charset="-127"/>
                <a:ea typeface="Neo둥근모" panose="02010509060201040203" pitchFamily="1" charset="-127"/>
              </a:rPr>
              <a:t>기술에 따라 다름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CB6ED41-EDE3-42FF-94F8-65CD2B2D6D42}"/>
              </a:ext>
            </a:extLst>
          </p:cNvPr>
          <p:cNvSpPr txBox="1"/>
          <p:nvPr/>
        </p:nvSpPr>
        <p:spPr>
          <a:xfrm>
            <a:off x="9852868" y="1111155"/>
            <a:ext cx="1398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eo둥근모" panose="02010509060201040203" pitchFamily="1" charset="-127"/>
                <a:ea typeface="Neo둥근모" panose="02010509060201040203" pitchFamily="1" charset="-127"/>
              </a:rPr>
              <a:t>기술에 따라 다름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B71DCE6-B762-4B78-B7ED-248F2108775B}"/>
              </a:ext>
            </a:extLst>
          </p:cNvPr>
          <p:cNvSpPr txBox="1"/>
          <p:nvPr/>
        </p:nvSpPr>
        <p:spPr>
          <a:xfrm>
            <a:off x="9860644" y="1842953"/>
            <a:ext cx="13981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Neo둥근모" panose="02010509060201040203" pitchFamily="1" charset="-127"/>
                <a:ea typeface="Neo둥근모" panose="02010509060201040203" pitchFamily="1" charset="-127"/>
              </a:rPr>
              <a:t>이후 반복</a:t>
            </a:r>
          </a:p>
        </p:txBody>
      </p:sp>
    </p:spTree>
    <p:extLst>
      <p:ext uri="{BB962C8B-B14F-4D97-AF65-F5344CB8AC3E}">
        <p14:creationId xmlns:p14="http://schemas.microsoft.com/office/powerpoint/2010/main" val="357125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50C42BA3-E41B-4547-AC51-ABD55C63E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352" y="844749"/>
            <a:ext cx="3126633" cy="3414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5D3CE9A-9F1D-4F5F-B7AD-ABD0DAEC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14" y="568819"/>
            <a:ext cx="6082631" cy="6993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C730C9-E163-4650-8285-4475FED09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14" y="4681962"/>
            <a:ext cx="7427055" cy="9080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DF1D23-AE3D-4D68-9B91-154075B46B28}"/>
              </a:ext>
            </a:extLst>
          </p:cNvPr>
          <p:cNvSpPr txBox="1"/>
          <p:nvPr/>
        </p:nvSpPr>
        <p:spPr>
          <a:xfrm>
            <a:off x="-1" y="2143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rPr>
              <a:t>계산식</a:t>
            </a:r>
            <a:endParaRPr lang="en-US" altLang="ko-KR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0" name="그림 9" descr="텍스트, 계산기이(가) 표시된 사진&#10;&#10;자동 생성된 설명">
            <a:extLst>
              <a:ext uri="{FF2B5EF4-FFF2-40B4-BE49-F238E27FC236}">
                <a16:creationId xmlns:a16="http://schemas.microsoft.com/office/drawing/2014/main" id="{33D592BC-05F3-4CB4-8BB6-29CDD7289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15" y="1465483"/>
            <a:ext cx="2103758" cy="230306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49E77E80-2ECB-470C-AA5C-344445F049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110" y="1403758"/>
            <a:ext cx="1456381" cy="1619932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7A7F3AA7-EFE4-4BEC-94F9-DA63B6C9DC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014" y="5737517"/>
            <a:ext cx="3429000" cy="103822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62118F72-6D4E-4C71-906F-220DB9FC3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8297" y="2914485"/>
            <a:ext cx="3527703" cy="161993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59C850-6C9F-459F-AC2E-9CC147E8A3AA}"/>
              </a:ext>
            </a:extLst>
          </p:cNvPr>
          <p:cNvGrpSpPr/>
          <p:nvPr/>
        </p:nvGrpSpPr>
        <p:grpSpPr>
          <a:xfrm>
            <a:off x="6609982" y="229613"/>
            <a:ext cx="1924050" cy="3995640"/>
            <a:chOff x="9352284" y="1045129"/>
            <a:chExt cx="1924050" cy="399564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42A6FD-83A5-4590-B142-8869CD89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2284" y="1569004"/>
              <a:ext cx="1924050" cy="1085850"/>
            </a:xfrm>
            <a:prstGeom prst="rect">
              <a:avLst/>
            </a:prstGeom>
          </p:spPr>
        </p:pic>
        <p:pic>
          <p:nvPicPr>
            <p:cNvPr id="20" name="그림 19" descr="텍스트이(가) 표시된 사진&#10;&#10;자동 생성된 설명">
              <a:extLst>
                <a:ext uri="{FF2B5EF4-FFF2-40B4-BE49-F238E27FC236}">
                  <a16:creationId xmlns:a16="http://schemas.microsoft.com/office/drawing/2014/main" id="{7B0E58A0-6FFB-4A38-84B6-A4E17709D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52284" y="2654854"/>
              <a:ext cx="1466850" cy="962025"/>
            </a:xfrm>
            <a:prstGeom prst="rect">
              <a:avLst/>
            </a:prstGeom>
          </p:spPr>
        </p:pic>
        <p:pic>
          <p:nvPicPr>
            <p:cNvPr id="22" name="그림 21" descr="텍스트이(가) 표시된 사진&#10;&#10;자동 생성된 설명">
              <a:extLst>
                <a:ext uri="{FF2B5EF4-FFF2-40B4-BE49-F238E27FC236}">
                  <a16:creationId xmlns:a16="http://schemas.microsoft.com/office/drawing/2014/main" id="{ED24C9B0-A989-4B66-8DF7-175C356AE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352284" y="3633499"/>
              <a:ext cx="1247775" cy="819150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3664414-D99B-4534-9EB1-CAE892D21F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352284" y="4469269"/>
              <a:ext cx="1847850" cy="571500"/>
            </a:xfrm>
            <a:prstGeom prst="rect">
              <a:avLst/>
            </a:prstGeom>
          </p:spPr>
        </p:pic>
        <p:pic>
          <p:nvPicPr>
            <p:cNvPr id="26" name="그림 25" descr="텍스트, 가구이(가) 표시된 사진&#10;&#10;자동 생성된 설명">
              <a:extLst>
                <a:ext uri="{FF2B5EF4-FFF2-40B4-BE49-F238E27FC236}">
                  <a16:creationId xmlns:a16="http://schemas.microsoft.com/office/drawing/2014/main" id="{9A44D4EF-3A88-44D3-BBAF-D310B0B10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352284" y="1045129"/>
              <a:ext cx="1133475" cy="523875"/>
            </a:xfrm>
            <a:prstGeom prst="rect">
              <a:avLst/>
            </a:prstGeom>
          </p:spPr>
        </p:pic>
      </p:grp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7D6F7D0C-B060-413B-AC38-73F69977772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4300" y="5733665"/>
            <a:ext cx="3429000" cy="10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11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2B46B38-1544-4C74-B4BB-5E5082CA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782" y="495125"/>
            <a:ext cx="3503194" cy="5800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DE4B38-9D7B-45FF-9C23-2EB48C17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031" y="495125"/>
            <a:ext cx="4998004" cy="473331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70D41DB-143A-4F7B-A816-CAA65D03F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" y="495125"/>
            <a:ext cx="30861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27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11C512-12DF-4FE8-A2AA-2F9AC3CA7723}"/>
              </a:ext>
            </a:extLst>
          </p:cNvPr>
          <p:cNvSpPr txBox="1"/>
          <p:nvPr/>
        </p:nvSpPr>
        <p:spPr>
          <a:xfrm>
            <a:off x="3958555" y="2367171"/>
            <a:ext cx="4274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데이터 관리</a:t>
            </a:r>
          </a:p>
        </p:txBody>
      </p:sp>
    </p:spTree>
    <p:extLst>
      <p:ext uri="{BB962C8B-B14F-4D97-AF65-F5344CB8AC3E}">
        <p14:creationId xmlns:p14="http://schemas.microsoft.com/office/powerpoint/2010/main" val="3926900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9E0B03-A745-40BF-AE58-B91DEA2C3C80}"/>
              </a:ext>
            </a:extLst>
          </p:cNvPr>
          <p:cNvSpPr txBox="1"/>
          <p:nvPr/>
        </p:nvSpPr>
        <p:spPr>
          <a:xfrm>
            <a:off x="260059" y="293614"/>
            <a:ext cx="72396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8F39D-8EDC-4837-BCF0-8EC8BC770A53}"/>
              </a:ext>
            </a:extLst>
          </p:cNvPr>
          <p:cNvSpPr txBox="1"/>
          <p:nvPr/>
        </p:nvSpPr>
        <p:spPr>
          <a:xfrm>
            <a:off x="897622" y="1569838"/>
            <a:ext cx="68873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게임 시연</a:t>
            </a:r>
            <a:endParaRPr lang="en-US" altLang="ko-KR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개발 일정</a:t>
            </a:r>
            <a:endParaRPr lang="en-US" altLang="ko-KR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프로그램 구조 </a:t>
            </a:r>
            <a:r>
              <a:rPr lang="en-US" altLang="ko-KR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&amp;</a:t>
            </a:r>
            <a:r>
              <a:rPr lang="ko-KR" altLang="en-US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 핵심 코드</a:t>
            </a:r>
            <a:endParaRPr lang="en-US" altLang="ko-KR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데이터 관리</a:t>
            </a:r>
            <a:endParaRPr lang="en-US" altLang="ko-KR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342900" indent="-342900">
              <a:buAutoNum type="arabicPeriod"/>
            </a:pPr>
            <a:endParaRPr lang="en-US" altLang="ko-KR" sz="20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latin typeface="Neo둥근모" panose="02010509060201040203" pitchFamily="1" charset="-127"/>
                <a:ea typeface="Neo둥근모" panose="02010509060201040203" pitchFamily="1" charset="-127"/>
              </a:rPr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1122964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at is JSON?">
            <a:extLst>
              <a:ext uri="{FF2B5EF4-FFF2-40B4-BE49-F238E27FC236}">
                <a16:creationId xmlns:a16="http://schemas.microsoft.com/office/drawing/2014/main" id="{CA0B498E-85F7-4A90-9BDF-0A9D13E60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41" y="438770"/>
            <a:ext cx="2825393" cy="117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171A0-CE2E-46F8-832D-5195FF7A7C9A}"/>
              </a:ext>
            </a:extLst>
          </p:cNvPr>
          <p:cNvSpPr txBox="1"/>
          <p:nvPr/>
        </p:nvSpPr>
        <p:spPr>
          <a:xfrm>
            <a:off x="-1" y="2143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eo둥근모" panose="02010509060201040203" pitchFamily="1" charset="-127"/>
                <a:ea typeface="Neo둥근모" panose="02010509060201040203" pitchFamily="1" charset="-127"/>
              </a:rPr>
              <a:t>Json</a:t>
            </a:r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5C1604-BC53-4C5A-8CF1-37AA91720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444" y="71437"/>
            <a:ext cx="2867025" cy="67151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00EEAC01-4209-4DEC-BF02-D01DF3711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634" y="1395411"/>
            <a:ext cx="4333875" cy="4067175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3F3DCE9E-C9A0-423C-8F36-722915380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7450" y="2048946"/>
            <a:ext cx="2114550" cy="2962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178610-9C62-4CE3-B8F0-CA85F05FA873}"/>
              </a:ext>
            </a:extLst>
          </p:cNvPr>
          <p:cNvSpPr txBox="1"/>
          <p:nvPr/>
        </p:nvSpPr>
        <p:spPr>
          <a:xfrm>
            <a:off x="5538089" y="5538238"/>
            <a:ext cx="3700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구조체와 </a:t>
            </a:r>
            <a:r>
              <a:rPr lang="en-US" altLang="ko-KR" sz="1200" dirty="0"/>
              <a:t>Json </a:t>
            </a:r>
            <a:r>
              <a:rPr lang="ko-KR" altLang="en-US" sz="1200" dirty="0"/>
              <a:t>데이터 간의 변환 함수</a:t>
            </a:r>
          </a:p>
        </p:txBody>
      </p:sp>
    </p:spTree>
    <p:extLst>
      <p:ext uri="{BB962C8B-B14F-4D97-AF65-F5344CB8AC3E}">
        <p14:creationId xmlns:p14="http://schemas.microsoft.com/office/powerpoint/2010/main" val="3181850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65908E-80D9-4143-8A37-0EC05D3720ED}"/>
              </a:ext>
            </a:extLst>
          </p:cNvPr>
          <p:cNvSpPr txBox="1"/>
          <p:nvPr/>
        </p:nvSpPr>
        <p:spPr>
          <a:xfrm>
            <a:off x="-1" y="2143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eo둥근모" panose="02010509060201040203" pitchFamily="1" charset="-127"/>
                <a:ea typeface="Neo둥근모" panose="02010509060201040203" pitchFamily="1" charset="-127"/>
              </a:rPr>
              <a:t>UI Text</a:t>
            </a:r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E1EB96-B863-4185-9253-39937A36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371475"/>
            <a:ext cx="2771775" cy="2624983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4B53055D-51DD-449E-8014-492265397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6" y="2996458"/>
            <a:ext cx="4638675" cy="362902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E5532BC-E8E6-4AB8-BF47-39CD3F613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9" y="371475"/>
            <a:ext cx="6010275" cy="47910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BA7FDFE-3E71-42B8-9F09-53705940F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039" y="5791200"/>
            <a:ext cx="9134475" cy="361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0F1B5C-DC70-4C53-B4A0-4ACCBFAD6B29}"/>
              </a:ext>
            </a:extLst>
          </p:cNvPr>
          <p:cNvSpPr txBox="1"/>
          <p:nvPr/>
        </p:nvSpPr>
        <p:spPr>
          <a:xfrm>
            <a:off x="2857500" y="371475"/>
            <a:ext cx="3143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UI </a:t>
            </a:r>
            <a:r>
              <a:rPr lang="ko-KR" altLang="en-US" sz="1200" dirty="0"/>
              <a:t>텍스트들을 </a:t>
            </a:r>
            <a:r>
              <a:rPr lang="en-US" altLang="ko-KR" sz="1200" dirty="0"/>
              <a:t>Key, Value </a:t>
            </a:r>
            <a:r>
              <a:rPr lang="ko-KR" altLang="en-US" sz="1200" dirty="0"/>
              <a:t>쌍으로 관리하여 다양한 경우에 맞추어 문장 대응 가능</a:t>
            </a:r>
          </a:p>
        </p:txBody>
      </p:sp>
    </p:spTree>
    <p:extLst>
      <p:ext uri="{BB962C8B-B14F-4D97-AF65-F5344CB8AC3E}">
        <p14:creationId xmlns:p14="http://schemas.microsoft.com/office/powerpoint/2010/main" val="1451504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28019C-D59A-4895-B97F-8354F7B7B488}"/>
              </a:ext>
            </a:extLst>
          </p:cNvPr>
          <p:cNvSpPr txBox="1"/>
          <p:nvPr/>
        </p:nvSpPr>
        <p:spPr>
          <a:xfrm>
            <a:off x="-1" y="2143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eo둥근모" panose="02010509060201040203" pitchFamily="1" charset="-127"/>
                <a:ea typeface="Neo둥근모" panose="02010509060201040203" pitchFamily="1" charset="-127"/>
              </a:rPr>
              <a:t>Map</a:t>
            </a:r>
            <a:endParaRPr lang="ko-KR" altLang="en-US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E1F6F9-B79A-4B4E-B58C-D69B70122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" y="445534"/>
            <a:ext cx="2219325" cy="128587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6A1ADDE-CBCC-43D0-AD21-D2810A7C1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950" y="3608183"/>
            <a:ext cx="3122304" cy="2564452"/>
          </a:xfrm>
          <a:prstGeom prst="rect">
            <a:avLst/>
          </a:prstGeom>
        </p:spPr>
      </p:pic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BC4B1AC9-B28C-4B34-BD76-1E641099A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9" y="3608183"/>
            <a:ext cx="2092690" cy="25644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E16CE8C-8CE2-464E-91C9-F6912413E893}"/>
              </a:ext>
            </a:extLst>
          </p:cNvPr>
          <p:cNvSpPr txBox="1"/>
          <p:nvPr/>
        </p:nvSpPr>
        <p:spPr>
          <a:xfrm>
            <a:off x="190500" y="1840692"/>
            <a:ext cx="46386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맵의 정보는 맵 데이터 파일 </a:t>
            </a:r>
            <a:r>
              <a:rPr lang="en-US" altLang="ko-KR" sz="1200" dirty="0"/>
              <a:t>+ </a:t>
            </a:r>
            <a:r>
              <a:rPr lang="ko-KR" altLang="en-US" sz="1200" dirty="0"/>
              <a:t>맵 이미지 파일로 구성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맵 데이터 파일에는 맵의 </a:t>
            </a:r>
            <a:r>
              <a:rPr lang="en-US" altLang="ko-KR" sz="1200" dirty="0"/>
              <a:t>ID, </a:t>
            </a:r>
            <a:r>
              <a:rPr lang="ko-KR" altLang="en-US" sz="1200" dirty="0"/>
              <a:t>각 타일의 정보 등등 데이터 포함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이미지는 맵 툴로 편집</a:t>
            </a:r>
          </a:p>
        </p:txBody>
      </p:sp>
    </p:spTree>
    <p:extLst>
      <p:ext uri="{BB962C8B-B14F-4D97-AF65-F5344CB8AC3E}">
        <p14:creationId xmlns:p14="http://schemas.microsoft.com/office/powerpoint/2010/main" val="2054676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273DC13-3D84-439A-B386-DB15FF6169AF}"/>
              </a:ext>
            </a:extLst>
          </p:cNvPr>
          <p:cNvGrpSpPr/>
          <p:nvPr/>
        </p:nvGrpSpPr>
        <p:grpSpPr>
          <a:xfrm>
            <a:off x="0" y="914400"/>
            <a:ext cx="7536119" cy="2207151"/>
            <a:chOff x="4040689" y="371475"/>
            <a:chExt cx="7536119" cy="220715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88F3B40-BE0A-44B3-A7C0-619AFC152E01}"/>
                </a:ext>
              </a:extLst>
            </p:cNvPr>
            <p:cNvGrpSpPr/>
            <p:nvPr/>
          </p:nvGrpSpPr>
          <p:grpSpPr>
            <a:xfrm>
              <a:off x="8759162" y="371475"/>
              <a:ext cx="2817646" cy="2038185"/>
              <a:chOff x="8767551" y="1731409"/>
              <a:chExt cx="2817646" cy="2038185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2F06337-77E9-4E4A-B9D1-2D1A6F71FDB8}"/>
                  </a:ext>
                </a:extLst>
              </p:cNvPr>
              <p:cNvGrpSpPr/>
              <p:nvPr/>
            </p:nvGrpSpPr>
            <p:grpSpPr>
              <a:xfrm>
                <a:off x="9332622" y="1737573"/>
                <a:ext cx="2252575" cy="2032021"/>
                <a:chOff x="8208497" y="1587261"/>
                <a:chExt cx="2252575" cy="2032021"/>
              </a:xfrm>
            </p:grpSpPr>
            <p:pic>
              <p:nvPicPr>
                <p:cNvPr id="18" name="그림 17" descr="패브릭이(가) 표시된 사진&#10;&#10;자동 생성된 설명">
                  <a:extLst>
                    <a:ext uri="{FF2B5EF4-FFF2-40B4-BE49-F238E27FC236}">
                      <a16:creationId xmlns:a16="http://schemas.microsoft.com/office/drawing/2014/main" id="{F886DA5C-EAFE-4086-9627-4C49DE14D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208497" y="1895038"/>
                  <a:ext cx="1881504" cy="1724244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F6A36B4-3802-4E6E-B634-4C46A0C8714D}"/>
                    </a:ext>
                  </a:extLst>
                </p:cNvPr>
                <p:cNvSpPr txBox="1"/>
                <p:nvPr/>
              </p:nvSpPr>
              <p:spPr>
                <a:xfrm>
                  <a:off x="8952108" y="1587261"/>
                  <a:ext cx="401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Neo둥근모" panose="02010509060201040203" pitchFamily="1" charset="-127"/>
                      <a:ea typeface="Neo둥근모" panose="02010509060201040203" pitchFamily="1" charset="-127"/>
                    </a:rPr>
                    <a:t>24</a:t>
                  </a:r>
                  <a:endParaRPr lang="ko-KR" altLang="en-US" sz="1400" dirty="0">
                    <a:latin typeface="Neo둥근모" panose="02010509060201040203" pitchFamily="1" charset="-127"/>
                    <a:ea typeface="Neo둥근모" panose="02010509060201040203" pitchFamily="1" charset="-127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27AFF93B-A262-40CD-9FD1-964DBC204715}"/>
                    </a:ext>
                  </a:extLst>
                </p:cNvPr>
                <p:cNvSpPr txBox="1"/>
                <p:nvPr/>
              </p:nvSpPr>
              <p:spPr>
                <a:xfrm>
                  <a:off x="10090001" y="2603271"/>
                  <a:ext cx="37107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Neo둥근모" panose="02010509060201040203" pitchFamily="1" charset="-127"/>
                      <a:ea typeface="Neo둥근모" panose="02010509060201040203" pitchFamily="1" charset="-127"/>
                    </a:rPr>
                    <a:t>22</a:t>
                  </a:r>
                  <a:endParaRPr lang="ko-KR" altLang="en-US" sz="1400" dirty="0">
                    <a:latin typeface="Neo둥근모" panose="02010509060201040203" pitchFamily="1" charset="-127"/>
                    <a:ea typeface="Neo둥근모" panose="02010509060201040203" pitchFamily="1" charset="-127"/>
                  </a:endParaRPr>
                </a:p>
              </p:txBody>
            </p: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C87B867-AE5D-43E2-BFD7-F0C3E5B43093}"/>
                  </a:ext>
                </a:extLst>
              </p:cNvPr>
              <p:cNvSpPr txBox="1"/>
              <p:nvPr/>
            </p:nvSpPr>
            <p:spPr>
              <a:xfrm>
                <a:off x="8767551" y="1731409"/>
                <a:ext cx="1308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100, 100</a:t>
                </a:r>
                <a:endPara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0C34F12-14BF-4019-A9E8-4AA39942A14B}"/>
                </a:ext>
              </a:extLst>
            </p:cNvPr>
            <p:cNvGrpSpPr/>
            <p:nvPr/>
          </p:nvGrpSpPr>
          <p:grpSpPr>
            <a:xfrm>
              <a:off x="4040689" y="377639"/>
              <a:ext cx="5241934" cy="2200987"/>
              <a:chOff x="4049078" y="1737573"/>
              <a:chExt cx="5241934" cy="2200987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BE1E395-6CE0-4FCD-AA52-6B9A6A5F0345}"/>
                  </a:ext>
                </a:extLst>
              </p:cNvPr>
              <p:cNvGrpSpPr/>
              <p:nvPr/>
            </p:nvGrpSpPr>
            <p:grpSpPr>
              <a:xfrm>
                <a:off x="4218468" y="1737573"/>
                <a:ext cx="5072544" cy="2200987"/>
                <a:chOff x="4218468" y="1737573"/>
                <a:chExt cx="5072544" cy="2200987"/>
              </a:xfrm>
            </p:grpSpPr>
            <p:pic>
              <p:nvPicPr>
                <p:cNvPr id="13" name="그림 12" descr="텍스트, 전자기기이(가) 표시된 사진&#10;&#10;자동 생성된 설명">
                  <a:extLst>
                    <a:ext uri="{FF2B5EF4-FFF2-40B4-BE49-F238E27FC236}">
                      <a16:creationId xmlns:a16="http://schemas.microsoft.com/office/drawing/2014/main" id="{3B04F26E-26A3-459F-B49C-0AD3E4B466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89539" y="2045350"/>
                  <a:ext cx="4701473" cy="1893210"/>
                </a:xfrm>
                <a:prstGeom prst="rect">
                  <a:avLst/>
                </a:prstGeom>
              </p:spPr>
            </p:pic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67521AA5-326C-4071-B47D-4C4727E02B83}"/>
                    </a:ext>
                  </a:extLst>
                </p:cNvPr>
                <p:cNvSpPr txBox="1"/>
                <p:nvPr/>
              </p:nvSpPr>
              <p:spPr>
                <a:xfrm>
                  <a:off x="6739467" y="1737573"/>
                  <a:ext cx="401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Neo둥근모" panose="02010509060201040203" pitchFamily="1" charset="-127"/>
                      <a:ea typeface="Neo둥근모" panose="02010509060201040203" pitchFamily="1" charset="-127"/>
                    </a:rPr>
                    <a:t>60</a:t>
                  </a:r>
                  <a:endParaRPr lang="ko-KR" altLang="en-US" sz="1400" dirty="0">
                    <a:latin typeface="Neo둥근모" panose="02010509060201040203" pitchFamily="1" charset="-127"/>
                    <a:ea typeface="Neo둥근모" panose="02010509060201040203" pitchFamily="1" charset="-127"/>
                  </a:endParaRP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0BB379A-755C-4FB9-A712-D33CCBBF5832}"/>
                    </a:ext>
                  </a:extLst>
                </p:cNvPr>
                <p:cNvSpPr txBox="1"/>
                <p:nvPr/>
              </p:nvSpPr>
              <p:spPr>
                <a:xfrm>
                  <a:off x="4218468" y="2838066"/>
                  <a:ext cx="40161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400" dirty="0">
                      <a:latin typeface="Neo둥근모" panose="02010509060201040203" pitchFamily="1" charset="-127"/>
                      <a:ea typeface="Neo둥근모" panose="02010509060201040203" pitchFamily="1" charset="-127"/>
                    </a:rPr>
                    <a:t>24</a:t>
                  </a:r>
                  <a:endParaRPr lang="ko-KR" altLang="en-US" sz="1400" dirty="0">
                    <a:latin typeface="Neo둥근모" panose="02010509060201040203" pitchFamily="1" charset="-127"/>
                    <a:ea typeface="Neo둥근모" panose="02010509060201040203" pitchFamily="1" charset="-127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FB443C9-284B-436A-BAB6-106CE933BA03}"/>
                  </a:ext>
                </a:extLst>
              </p:cNvPr>
              <p:cNvSpPr txBox="1"/>
              <p:nvPr/>
            </p:nvSpPr>
            <p:spPr>
              <a:xfrm>
                <a:off x="4049078" y="1741149"/>
                <a:ext cx="13086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 dirty="0">
                    <a:latin typeface="Neo둥근모" panose="02010509060201040203" pitchFamily="1" charset="-127"/>
                    <a:ea typeface="Neo둥근모" panose="02010509060201040203" pitchFamily="1" charset="-127"/>
                  </a:rPr>
                  <a:t>40, 100</a:t>
                </a:r>
                <a:endPara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47184CB-7440-4632-A2F7-46F4A4CDC3B2}"/>
                </a:ext>
              </a:extLst>
            </p:cNvPr>
            <p:cNvSpPr/>
            <p:nvPr/>
          </p:nvSpPr>
          <p:spPr>
            <a:xfrm>
              <a:off x="8800051" y="1156763"/>
              <a:ext cx="853644" cy="6962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3B3B347-62AA-41FA-AD30-ED4CFC14CB90}"/>
                </a:ext>
              </a:extLst>
            </p:cNvPr>
            <p:cNvSpPr/>
            <p:nvPr/>
          </p:nvSpPr>
          <p:spPr>
            <a:xfrm>
              <a:off x="8714344" y="1085126"/>
              <a:ext cx="1016885" cy="844342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804F441C-9856-40B0-BF3B-4FA0AC761549}"/>
              </a:ext>
            </a:extLst>
          </p:cNvPr>
          <p:cNvSpPr txBox="1"/>
          <p:nvPr/>
        </p:nvSpPr>
        <p:spPr>
          <a:xfrm>
            <a:off x="169390" y="3256786"/>
            <a:ext cx="7791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맵 이미지는 현재 위치한 맵 이미지 </a:t>
            </a:r>
            <a:r>
              <a:rPr lang="en-US" altLang="ko-KR" sz="1200" dirty="0"/>
              <a:t>+ </a:t>
            </a:r>
            <a:r>
              <a:rPr lang="ko-KR" altLang="en-US" sz="1200" dirty="0"/>
              <a:t>인접 맵의 이미지를 현재 카메라 영역에 맞추어 일부분만 출력하는 방식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전체 맵을 그리지 않아 연산량 감소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/>
              <a:t>인접 </a:t>
            </a:r>
            <a:r>
              <a:rPr lang="ko-KR" altLang="en-US" sz="1200" dirty="0" err="1"/>
              <a:t>맵으로</a:t>
            </a:r>
            <a:r>
              <a:rPr lang="ko-KR" altLang="en-US" sz="1200" dirty="0"/>
              <a:t> 이동하는 경우가 아니면 화면 전환 효과와 함께 이동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B67750-1AAB-482F-B980-0777886BC147}"/>
              </a:ext>
            </a:extLst>
          </p:cNvPr>
          <p:cNvSpPr txBox="1"/>
          <p:nvPr/>
        </p:nvSpPr>
        <p:spPr>
          <a:xfrm>
            <a:off x="169390" y="367060"/>
            <a:ext cx="1821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맵 스크롤링</a:t>
            </a:r>
          </a:p>
        </p:txBody>
      </p:sp>
      <p:pic>
        <p:nvPicPr>
          <p:cNvPr id="23" name="그림 22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EF27C8-28A6-4176-8133-4059C068F6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031" y="1237022"/>
            <a:ext cx="1543050" cy="123825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279BA84-3734-4CFB-92FE-B6C3BD022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862" y="1237022"/>
            <a:ext cx="12382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80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3F041E8-B2AA-4B99-B49F-B1A73FDD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476250"/>
            <a:ext cx="114681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453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8FAFD8-18B2-424F-B336-122CC1F0B213}"/>
              </a:ext>
            </a:extLst>
          </p:cNvPr>
          <p:cNvSpPr txBox="1"/>
          <p:nvPr/>
        </p:nvSpPr>
        <p:spPr>
          <a:xfrm>
            <a:off x="-1" y="2143"/>
            <a:ext cx="2409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rPr>
              <a:t>기타 등등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CA119A9-0C2C-4ABF-B149-7B1B2E343552}"/>
              </a:ext>
            </a:extLst>
          </p:cNvPr>
          <p:cNvGrpSpPr/>
          <p:nvPr/>
        </p:nvGrpSpPr>
        <p:grpSpPr>
          <a:xfrm>
            <a:off x="-10914" y="528506"/>
            <a:ext cx="2431649" cy="4496500"/>
            <a:chOff x="-10914" y="528506"/>
            <a:chExt cx="2431649" cy="4496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906E05-BE53-43D9-B38F-0A499487D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0914" y="841259"/>
              <a:ext cx="2431649" cy="418374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A1C513-C2D6-480D-A90E-51977B1DACA7}"/>
                </a:ext>
              </a:extLst>
            </p:cNvPr>
            <p:cNvSpPr txBox="1"/>
            <p:nvPr/>
          </p:nvSpPr>
          <p:spPr>
            <a:xfrm>
              <a:off x="-1" y="528506"/>
              <a:ext cx="17700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pokemonData</a:t>
              </a:r>
              <a:endPara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0E426F7A-EE84-4964-AB35-D2CA418ABAB2}"/>
              </a:ext>
            </a:extLst>
          </p:cNvPr>
          <p:cNvGrpSpPr/>
          <p:nvPr/>
        </p:nvGrpSpPr>
        <p:grpSpPr>
          <a:xfrm>
            <a:off x="2744172" y="528505"/>
            <a:ext cx="2286000" cy="3217879"/>
            <a:chOff x="2744172" y="528505"/>
            <a:chExt cx="2286000" cy="3217879"/>
          </a:xfrm>
        </p:grpSpPr>
        <p:pic>
          <p:nvPicPr>
            <p:cNvPr id="8" name="그림 7" descr="텍스트이(가) 표시된 사진&#10;&#10;자동 생성된 설명">
              <a:extLst>
                <a:ext uri="{FF2B5EF4-FFF2-40B4-BE49-F238E27FC236}">
                  <a16:creationId xmlns:a16="http://schemas.microsoft.com/office/drawing/2014/main" id="{003BFA4D-BD24-4C8F-95E8-7DB99281D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4172" y="841259"/>
              <a:ext cx="2286000" cy="290512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7BA21E5-AD8C-46AB-A046-BCA677077E04}"/>
                </a:ext>
              </a:extLst>
            </p:cNvPr>
            <p:cNvSpPr txBox="1"/>
            <p:nvPr/>
          </p:nvSpPr>
          <p:spPr>
            <a:xfrm>
              <a:off x="2744172" y="528505"/>
              <a:ext cx="17700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pokemonDesc</a:t>
              </a:r>
              <a:endPara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4AA5D58-8557-45DD-AB16-B566D9453CB2}"/>
              </a:ext>
            </a:extLst>
          </p:cNvPr>
          <p:cNvGrpSpPr/>
          <p:nvPr/>
        </p:nvGrpSpPr>
        <p:grpSpPr>
          <a:xfrm>
            <a:off x="6672865" y="528505"/>
            <a:ext cx="2009775" cy="3393878"/>
            <a:chOff x="7045747" y="528504"/>
            <a:chExt cx="2009775" cy="3393878"/>
          </a:xfrm>
        </p:grpSpPr>
        <p:pic>
          <p:nvPicPr>
            <p:cNvPr id="14" name="그림 13" descr="텍스트이(가) 표시된 사진&#10;&#10;자동 생성된 설명">
              <a:extLst>
                <a:ext uri="{FF2B5EF4-FFF2-40B4-BE49-F238E27FC236}">
                  <a16:creationId xmlns:a16="http://schemas.microsoft.com/office/drawing/2014/main" id="{F4179F74-E11C-4CC1-9D76-508E095BC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45747" y="836282"/>
              <a:ext cx="2009775" cy="30861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06A00C-C966-4796-AFE9-7DAD7150E5B2}"/>
                </a:ext>
              </a:extLst>
            </p:cNvPr>
            <p:cNvSpPr txBox="1"/>
            <p:nvPr/>
          </p:nvSpPr>
          <p:spPr>
            <a:xfrm>
              <a:off x="7045747" y="528504"/>
              <a:ext cx="17700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skillData</a:t>
              </a:r>
              <a:endPara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E3A6ADF-DFBB-4416-89F0-055BCE6F618B}"/>
              </a:ext>
            </a:extLst>
          </p:cNvPr>
          <p:cNvGrpSpPr/>
          <p:nvPr/>
        </p:nvGrpSpPr>
        <p:grpSpPr>
          <a:xfrm>
            <a:off x="9047265" y="549910"/>
            <a:ext cx="2419350" cy="1927027"/>
            <a:chOff x="9047265" y="549910"/>
            <a:chExt cx="2419350" cy="192702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B4AE021-9238-4D19-B39F-7A5212925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47265" y="857687"/>
              <a:ext cx="2419350" cy="161925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52A1512-2BE2-453E-B4E3-7D8D3D4E9DDC}"/>
                </a:ext>
              </a:extLst>
            </p:cNvPr>
            <p:cNvSpPr txBox="1"/>
            <p:nvPr/>
          </p:nvSpPr>
          <p:spPr>
            <a:xfrm>
              <a:off x="9071179" y="549910"/>
              <a:ext cx="17700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skillDesc</a:t>
              </a:r>
              <a:endPara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06A2107-2325-48DD-A7A8-7C5C926D4597}"/>
              </a:ext>
            </a:extLst>
          </p:cNvPr>
          <p:cNvSpPr txBox="1"/>
          <p:nvPr/>
        </p:nvSpPr>
        <p:spPr>
          <a:xfrm>
            <a:off x="243281" y="5340901"/>
            <a:ext cx="40267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데이터와 텍스트를 분리하여 관리</a:t>
            </a:r>
          </a:p>
        </p:txBody>
      </p:sp>
    </p:spTree>
    <p:extLst>
      <p:ext uri="{BB962C8B-B14F-4D97-AF65-F5344CB8AC3E}">
        <p14:creationId xmlns:p14="http://schemas.microsoft.com/office/powerpoint/2010/main" val="1936403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11C512-12DF-4FE8-A2AA-2F9AC3CA7723}"/>
              </a:ext>
            </a:extLst>
          </p:cNvPr>
          <p:cNvSpPr txBox="1"/>
          <p:nvPr/>
        </p:nvSpPr>
        <p:spPr>
          <a:xfrm>
            <a:off x="3958555" y="2367171"/>
            <a:ext cx="42748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질문</a:t>
            </a:r>
          </a:p>
        </p:txBody>
      </p:sp>
    </p:spTree>
    <p:extLst>
      <p:ext uri="{BB962C8B-B14F-4D97-AF65-F5344CB8AC3E}">
        <p14:creationId xmlns:p14="http://schemas.microsoft.com/office/powerpoint/2010/main" val="162549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028BBA45-9952-4F6C-9C39-42CC1713E269}"/>
              </a:ext>
            </a:extLst>
          </p:cNvPr>
          <p:cNvGrpSpPr/>
          <p:nvPr/>
        </p:nvGrpSpPr>
        <p:grpSpPr>
          <a:xfrm>
            <a:off x="-565486" y="0"/>
            <a:ext cx="13126455" cy="6858001"/>
            <a:chOff x="-565486" y="0"/>
            <a:chExt cx="13126455" cy="6858001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7210EBF-CAC0-4E98-8860-FF2C1296E548}"/>
                </a:ext>
              </a:extLst>
            </p:cNvPr>
            <p:cNvGrpSpPr/>
            <p:nvPr/>
          </p:nvGrpSpPr>
          <p:grpSpPr>
            <a:xfrm>
              <a:off x="938462" y="1"/>
              <a:ext cx="8967537" cy="6858000"/>
              <a:chOff x="938462" y="1"/>
              <a:chExt cx="8967537" cy="6858000"/>
            </a:xfrm>
          </p:grpSpPr>
          <p:pic>
            <p:nvPicPr>
              <p:cNvPr id="3" name="그림 2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A1E95D0C-A34C-436C-84A0-67A555DE9C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85999" y="1"/>
                <a:ext cx="7620000" cy="6858000"/>
              </a:xfrm>
              <a:prstGeom prst="rect">
                <a:avLst/>
              </a:prstGeom>
            </p:spPr>
          </p:pic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4F92434F-F815-4896-877C-A62238A11E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8462" y="12"/>
                <a:ext cx="1524000" cy="6857988"/>
              </a:xfrm>
              <a:prstGeom prst="rect">
                <a:avLst/>
              </a:prstGeom>
            </p:spPr>
          </p:pic>
        </p:grp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5039FA6-6684-4B62-89FB-0C74827A4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999" y="0"/>
              <a:ext cx="1524000" cy="6857988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8670006-4CB1-4CAB-9031-C9DEB6F62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36969" y="12"/>
              <a:ext cx="1524000" cy="6857988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2ACC902-0B0E-406E-89FE-3DA40009C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65486" y="0"/>
              <a:ext cx="1524000" cy="685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1824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6B9465-54BC-4387-B3E6-8243A9972A06}"/>
              </a:ext>
            </a:extLst>
          </p:cNvPr>
          <p:cNvSpPr txBox="1"/>
          <p:nvPr/>
        </p:nvSpPr>
        <p:spPr>
          <a:xfrm>
            <a:off x="0" y="0"/>
            <a:ext cx="306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게임 설명 </a:t>
            </a:r>
            <a:r>
              <a:rPr lang="en-US" altLang="ko-KR" sz="2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&amp; </a:t>
            </a:r>
            <a:r>
              <a:rPr lang="ko-KR" altLang="en-US" sz="2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시연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166F992-B7FA-4DEA-BAA9-76C33BCDB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423" y="2315631"/>
            <a:ext cx="4834367" cy="4407332"/>
          </a:xfrm>
          <a:prstGeom prst="rect">
            <a:avLst/>
          </a:prstGeom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C838770D-8382-47CF-9F82-436802F85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5" y="2315631"/>
            <a:ext cx="4835824" cy="44073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9A4D4B-3A4D-41FD-8544-6641A6CFD4C7}"/>
              </a:ext>
            </a:extLst>
          </p:cNvPr>
          <p:cNvSpPr txBox="1"/>
          <p:nvPr/>
        </p:nvSpPr>
        <p:spPr>
          <a:xfrm>
            <a:off x="167780" y="654341"/>
            <a:ext cx="272782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기본조작 </a:t>
            </a:r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: </a:t>
            </a:r>
          </a:p>
          <a:p>
            <a:endParaRPr lang="en-US" altLang="ko-KR" sz="14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이동 </a:t>
            </a:r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: </a:t>
            </a:r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방향키</a:t>
            </a:r>
            <a:endParaRPr lang="en-US" altLang="ko-KR" sz="14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확인 </a:t>
            </a:r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: Z</a:t>
            </a:r>
          </a:p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취소 </a:t>
            </a:r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: X</a:t>
            </a:r>
            <a:endParaRPr lang="ko-KR" altLang="en-US" sz="14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515D2-93B0-4A38-9965-611564001F7B}"/>
              </a:ext>
            </a:extLst>
          </p:cNvPr>
          <p:cNvSpPr txBox="1"/>
          <p:nvPr/>
        </p:nvSpPr>
        <p:spPr>
          <a:xfrm>
            <a:off x="3256327" y="654340"/>
            <a:ext cx="2727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현재 구현된 기능 </a:t>
            </a:r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: </a:t>
            </a:r>
          </a:p>
          <a:p>
            <a:endParaRPr lang="en-US" altLang="ko-KR" sz="14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플레이어 이동 및 메뉴</a:t>
            </a:r>
            <a:endParaRPr lang="en-US" altLang="ko-KR" sz="14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전투 일부분</a:t>
            </a:r>
            <a:endParaRPr lang="en-US" altLang="ko-KR" sz="14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맵 로드 </a:t>
            </a:r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&amp; </a:t>
            </a:r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스크롤링</a:t>
            </a:r>
            <a:endParaRPr lang="en-US" altLang="ko-KR" sz="14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인벤토리</a:t>
            </a:r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아이템 삭제 기능</a:t>
            </a:r>
          </a:p>
        </p:txBody>
      </p:sp>
    </p:spTree>
    <p:extLst>
      <p:ext uri="{BB962C8B-B14F-4D97-AF65-F5344CB8AC3E}">
        <p14:creationId xmlns:p14="http://schemas.microsoft.com/office/powerpoint/2010/main" val="44852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6B9465-54BC-4387-B3E6-8243A9972A06}"/>
              </a:ext>
            </a:extLst>
          </p:cNvPr>
          <p:cNvSpPr txBox="1"/>
          <p:nvPr/>
        </p:nvSpPr>
        <p:spPr>
          <a:xfrm>
            <a:off x="4564310" y="3044279"/>
            <a:ext cx="30633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72852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3FE415-AC20-4239-998C-63745F3FA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2005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CBFA732-6694-4C04-9020-72C123B1B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5009"/>
            <a:ext cx="12192000" cy="34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42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11C512-12DF-4FE8-A2AA-2F9AC3CA7723}"/>
              </a:ext>
            </a:extLst>
          </p:cNvPr>
          <p:cNvSpPr txBox="1"/>
          <p:nvPr/>
        </p:nvSpPr>
        <p:spPr>
          <a:xfrm>
            <a:off x="3958555" y="2367171"/>
            <a:ext cx="42748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프로그램 구조</a:t>
            </a:r>
            <a:endParaRPr lang="en-US" altLang="ko-KR" sz="4400" b="1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pPr algn="ctr"/>
            <a:r>
              <a:rPr lang="en-US" altLang="ko-KR" sz="4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&amp;</a:t>
            </a:r>
          </a:p>
          <a:p>
            <a:pPr algn="ctr"/>
            <a:r>
              <a:rPr lang="ko-KR" altLang="en-US" sz="4400" b="1" dirty="0">
                <a:latin typeface="Neo둥근모" panose="02010509060201040203" pitchFamily="1" charset="-127"/>
                <a:ea typeface="Neo둥근모" panose="02010509060201040203" pitchFamily="1" charset="-127"/>
              </a:rPr>
              <a:t>클래스 상세</a:t>
            </a:r>
          </a:p>
        </p:txBody>
      </p:sp>
    </p:spTree>
    <p:extLst>
      <p:ext uri="{BB962C8B-B14F-4D97-AF65-F5344CB8AC3E}">
        <p14:creationId xmlns:p14="http://schemas.microsoft.com/office/powerpoint/2010/main" val="146710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0D6247F7-07E2-4570-8F93-4D83AE2226D8}"/>
              </a:ext>
            </a:extLst>
          </p:cNvPr>
          <p:cNvGrpSpPr/>
          <p:nvPr/>
        </p:nvGrpSpPr>
        <p:grpSpPr>
          <a:xfrm>
            <a:off x="133350" y="628650"/>
            <a:ext cx="5295899" cy="6115050"/>
            <a:chOff x="361950" y="371475"/>
            <a:chExt cx="5295899" cy="6115050"/>
          </a:xfrm>
        </p:grpSpPr>
        <p:pic>
          <p:nvPicPr>
            <p:cNvPr id="3" name="그림 2" descr="테이블이(가) 표시된 사진&#10;&#10;자동 생성된 설명">
              <a:extLst>
                <a:ext uri="{FF2B5EF4-FFF2-40B4-BE49-F238E27FC236}">
                  <a16:creationId xmlns:a16="http://schemas.microsoft.com/office/drawing/2014/main" id="{3CAEE00F-AD2B-4812-A5EF-B7133463F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1950" y="371475"/>
              <a:ext cx="2247900" cy="61150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840D08A-034D-4F37-867E-20BC2C2A49D8}"/>
                </a:ext>
              </a:extLst>
            </p:cNvPr>
            <p:cNvSpPr txBox="1"/>
            <p:nvPr/>
          </p:nvSpPr>
          <p:spPr>
            <a:xfrm>
              <a:off x="3038474" y="518815"/>
              <a:ext cx="2619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데이터 로드</a:t>
              </a:r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, </a:t>
              </a:r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관리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4A5CE7-4B6A-4C7B-AED8-91A2A454659C}"/>
                </a:ext>
              </a:extLst>
            </p:cNvPr>
            <p:cNvSpPr txBox="1"/>
            <p:nvPr/>
          </p:nvSpPr>
          <p:spPr>
            <a:xfrm>
              <a:off x="3038474" y="1614190"/>
              <a:ext cx="2619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사운드 로드</a:t>
              </a:r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, </a:t>
              </a:r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관리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FAFE6D-4BB6-4971-A388-467FBE4B901E}"/>
                </a:ext>
              </a:extLst>
            </p:cNvPr>
            <p:cNvSpPr txBox="1"/>
            <p:nvPr/>
          </p:nvSpPr>
          <p:spPr>
            <a:xfrm>
              <a:off x="3038474" y="2709565"/>
              <a:ext cx="2619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GDI+ </a:t>
              </a:r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관련 객체 관리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3DDA10-CEB0-4E9A-B921-EF2FC7E27F0E}"/>
                </a:ext>
              </a:extLst>
            </p:cNvPr>
            <p:cNvSpPr txBox="1"/>
            <p:nvPr/>
          </p:nvSpPr>
          <p:spPr>
            <a:xfrm>
              <a:off x="3038474" y="3804940"/>
              <a:ext cx="2619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UI </a:t>
              </a:r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리소스</a:t>
              </a:r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, </a:t>
              </a:r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출력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675CFF-00AA-4DFF-8957-1A6C0BD5C382}"/>
                </a:ext>
              </a:extLst>
            </p:cNvPr>
            <p:cNvSpPr txBox="1"/>
            <p:nvPr/>
          </p:nvSpPr>
          <p:spPr>
            <a:xfrm>
              <a:off x="3038473" y="4918174"/>
              <a:ext cx="2619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플레이어 입력 관리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6FB72C-DD4F-45B6-A436-092CB74ECA3A}"/>
                </a:ext>
              </a:extLst>
            </p:cNvPr>
            <p:cNvSpPr txBox="1"/>
            <p:nvPr/>
          </p:nvSpPr>
          <p:spPr>
            <a:xfrm>
              <a:off x="3038472" y="6031408"/>
              <a:ext cx="2619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타이머 관리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7267DD7-3B3C-4149-826B-85E6B0E62197}"/>
              </a:ext>
            </a:extLst>
          </p:cNvPr>
          <p:cNvSpPr txBox="1"/>
          <p:nvPr/>
        </p:nvSpPr>
        <p:spPr>
          <a:xfrm>
            <a:off x="0" y="2143"/>
            <a:ext cx="1657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Neo둥근모" panose="02010509060201040203" pitchFamily="1" charset="-127"/>
                <a:ea typeface="Neo둥근모" panose="02010509060201040203" pitchFamily="1" charset="-127"/>
              </a:rPr>
              <a:t>싱글톤</a:t>
            </a:r>
            <a:r>
              <a:rPr lang="ko-KR" altLang="en-US" dirty="0">
                <a:latin typeface="Neo둥근모" panose="02010509060201040203" pitchFamily="1" charset="-127"/>
                <a:ea typeface="Neo둥근모" panose="02010509060201040203" pitchFamily="1" charset="-127"/>
              </a:rPr>
              <a:t> 객체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D6E403F-4F88-4FF6-AD4B-0F242B78F1BA}"/>
              </a:ext>
            </a:extLst>
          </p:cNvPr>
          <p:cNvGrpSpPr/>
          <p:nvPr/>
        </p:nvGrpSpPr>
        <p:grpSpPr>
          <a:xfrm>
            <a:off x="5915021" y="628650"/>
            <a:ext cx="5353047" cy="590550"/>
            <a:chOff x="5915021" y="628650"/>
            <a:chExt cx="5353047" cy="590550"/>
          </a:xfrm>
        </p:grpSpPr>
        <p:pic>
          <p:nvPicPr>
            <p:cNvPr id="13" name="그림 12" descr="테이블이(가) 표시된 사진&#10;&#10;자동 생성된 설명">
              <a:extLst>
                <a:ext uri="{FF2B5EF4-FFF2-40B4-BE49-F238E27FC236}">
                  <a16:creationId xmlns:a16="http://schemas.microsoft.com/office/drawing/2014/main" id="{81A2924E-D601-4CAA-80E2-13018F1D1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5021" y="628650"/>
              <a:ext cx="2247900" cy="5905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815975-9211-4117-8F02-A149D8BF1936}"/>
                </a:ext>
              </a:extLst>
            </p:cNvPr>
            <p:cNvSpPr txBox="1"/>
            <p:nvPr/>
          </p:nvSpPr>
          <p:spPr>
            <a:xfrm>
              <a:off x="8648693" y="775990"/>
              <a:ext cx="2619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게임의 </a:t>
              </a:r>
              <a:r>
                <a:rPr lang="en-US" altLang="ko-KR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Update, Draw </a:t>
              </a:r>
              <a:r>
                <a:rPr lang="ko-KR" altLang="en-US" sz="1400" dirty="0">
                  <a:latin typeface="Neo둥근모" panose="02010509060201040203" pitchFamily="1" charset="-127"/>
                  <a:ea typeface="Neo둥근모" panose="02010509060201040203" pitchFamily="1" charset="-127"/>
                </a:rPr>
                <a:t>관리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CAA50DF-951F-4FA9-9C90-42CA6EE6EB4F}"/>
              </a:ext>
            </a:extLst>
          </p:cNvPr>
          <p:cNvSpPr txBox="1"/>
          <p:nvPr/>
        </p:nvSpPr>
        <p:spPr>
          <a:xfrm>
            <a:off x="2809873" y="2206464"/>
            <a:ext cx="17285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eo둥근모" panose="02010509060201040203" pitchFamily="1" charset="-127"/>
                <a:ea typeface="Neo둥근모" panose="02010509060201040203" pitchFamily="1" charset="-127"/>
              </a:rPr>
              <a:t>Sound : FMOD</a:t>
            </a:r>
            <a:endParaRPr lang="ko-KR" altLang="en-US" sz="1200" dirty="0"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A243A2A2-A5F2-44ED-81AD-8B5837B9B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071" y="1661456"/>
            <a:ext cx="2228850" cy="5715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B3F320E-11F0-41D2-9EC6-231F1E7A525F}"/>
              </a:ext>
            </a:extLst>
          </p:cNvPr>
          <p:cNvSpPr txBox="1"/>
          <p:nvPr/>
        </p:nvSpPr>
        <p:spPr>
          <a:xfrm>
            <a:off x="8648693" y="1717476"/>
            <a:ext cx="2619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게임의 전체</a:t>
            </a:r>
            <a:r>
              <a:rPr lang="en-US" altLang="ko-KR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sz="1400" dirty="0">
                <a:latin typeface="Neo둥근모" panose="02010509060201040203" pitchFamily="1" charset="-127"/>
                <a:ea typeface="Neo둥근모" panose="02010509060201040203" pitchFamily="1" charset="-127"/>
              </a:rPr>
              <a:t>흐름 관리</a:t>
            </a:r>
          </a:p>
        </p:txBody>
      </p:sp>
    </p:spTree>
    <p:extLst>
      <p:ext uri="{BB962C8B-B14F-4D97-AF65-F5344CB8AC3E}">
        <p14:creationId xmlns:p14="http://schemas.microsoft.com/office/powerpoint/2010/main" val="3021268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DD65032-EDD2-4A30-8779-7D95EE408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1770305"/>
              </p:ext>
            </p:extLst>
          </p:nvPr>
        </p:nvGraphicFramePr>
        <p:xfrm>
          <a:off x="3994483" y="1378060"/>
          <a:ext cx="7898402" cy="539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9201">
                  <a:extLst>
                    <a:ext uri="{9D8B030D-6E8A-4147-A177-3AD203B41FA5}">
                      <a16:colId xmlns:a16="http://schemas.microsoft.com/office/drawing/2014/main" val="70038971"/>
                    </a:ext>
                  </a:extLst>
                </a:gridCol>
                <a:gridCol w="3949201">
                  <a:extLst>
                    <a:ext uri="{9D8B030D-6E8A-4147-A177-3AD203B41FA5}">
                      <a16:colId xmlns:a16="http://schemas.microsoft.com/office/drawing/2014/main" val="2088036025"/>
                    </a:ext>
                  </a:extLst>
                </a:gridCol>
              </a:tblGrid>
              <a:tr h="3803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LoadMap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맵 이미지와 데이터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207068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LoadItemDesc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아이템 설명 텍스트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092564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LoadTransData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게임 텍스트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487896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LoadPokemonData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포켓몬 데이터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117854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LoadPokemonDesc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포켓몬 설명 텍스트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599870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LoadSkillData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포켓몬 기술 데이터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290027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LoadSkillDesc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포켓몬 기술 텍스트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18777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LoadAnimRect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애니메이션 영역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947597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LoadUIImage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UI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이미지 로드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429674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Init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초기 로드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397758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Reset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리셋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981224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AddItemToInventory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아이템 추가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6053803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RemoveItemFromInventory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완전히 제거되면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True, </a:t>
                      </a:r>
                      <a:r>
                        <a:rPr lang="ko-KR" altLang="en-US" sz="1200" dirty="0">
                          <a:latin typeface="+mn-ea"/>
                          <a:ea typeface="+mn-ea"/>
                        </a:rPr>
                        <a:t>개수만 줄어들면 </a:t>
                      </a:r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false</a:t>
                      </a:r>
                      <a:endParaRPr lang="ko-KR" altLang="en-US" sz="12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8360391"/>
                  </a:ext>
                </a:extLst>
              </a:tr>
              <a:tr h="3856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GetTypeRevision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타입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상성값 리턴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997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D7FA46D-5D12-4480-B6A7-7606506D631B}"/>
              </a:ext>
            </a:extLst>
          </p:cNvPr>
          <p:cNvSpPr txBox="1"/>
          <p:nvPr/>
        </p:nvSpPr>
        <p:spPr>
          <a:xfrm>
            <a:off x="299115" y="329407"/>
            <a:ext cx="6023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  <a:ea typeface="Neo둥근모" panose="02010509060201040203" pitchFamily="1" charset="-127"/>
              </a:rPr>
              <a:t>DataLoadManager::DataLoad</a:t>
            </a:r>
            <a:endParaRPr lang="ko-KR" altLang="en-US" dirty="0">
              <a:latin typeface="+mj-lt"/>
              <a:ea typeface="Neo둥근모" panose="02010509060201040203" pitchFamily="1" charset="-127"/>
            </a:endParaRPr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8345BC14-C782-46FB-BB07-30D5992EC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15" y="1377512"/>
            <a:ext cx="3249428" cy="53994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522000-4328-490E-8338-D4135370BC58}"/>
              </a:ext>
            </a:extLst>
          </p:cNvPr>
          <p:cNvSpPr txBox="1"/>
          <p:nvPr/>
        </p:nvSpPr>
        <p:spPr>
          <a:xfrm>
            <a:off x="400049" y="809625"/>
            <a:ext cx="4695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-&gt; </a:t>
            </a:r>
            <a:r>
              <a:rPr lang="ko-KR" altLang="en-US" sz="1400" dirty="0"/>
              <a:t>각종 데이터의 로드와 반환 함수 제공</a:t>
            </a:r>
          </a:p>
        </p:txBody>
      </p:sp>
    </p:spTree>
    <p:extLst>
      <p:ext uri="{BB962C8B-B14F-4D97-AF65-F5344CB8AC3E}">
        <p14:creationId xmlns:p14="http://schemas.microsoft.com/office/powerpoint/2010/main" val="2921613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585</Words>
  <Application>Microsoft Office PowerPoint</Application>
  <PresentationFormat>와이드스크린</PresentationFormat>
  <Paragraphs>175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Neo둥근모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장 규석</dc:creator>
  <cp:lastModifiedBy>장 규석</cp:lastModifiedBy>
  <cp:revision>352</cp:revision>
  <dcterms:created xsi:type="dcterms:W3CDTF">2021-08-16T18:28:26Z</dcterms:created>
  <dcterms:modified xsi:type="dcterms:W3CDTF">2021-08-21T06:59:40Z</dcterms:modified>
</cp:coreProperties>
</file>